
<file path=[Content_Types].xml><?xml version="1.0" encoding="utf-8"?>
<Types xmlns="http://schemas.openxmlformats.org/package/2006/content-types">
  <Default ContentType="image/png" Extension="png"/>
  <Default ContentType="application/vnd.openxmlformats-package.relationships+xml" Extension="rels"/>
  <Default ContentType="application/xml" Extension="xml"/>
  <Override ContentType="application/vnd.openxmlformats-package.core-properties+xml" PartName="/docProps/core.xml"/>
  <Override ContentType="application/vnd.openxmlformats-officedocument.presentationml.notesMaster+xml" PartName="/ppt/notesMasters/notesMaster1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0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Master+xml" PartName="/ppt/slideMasters/slideMaster1.xml"/>
  <Override ContentType="application/vnd.openxmlformats-officedocument.presentationml.slideMaster+xml" PartName="/ppt/slideMasters/slideMaster2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  <Override PartName="/docProps/custom.xml" ContentType="application/vnd.openxmlformats-officedocument.custom-properties+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core.xml" Type="http://schemas.openxmlformats.org/package/2006/relationships/metadata/core-properties"/><Relationship Id="rId3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  <p:sldMasterId id="2147483660" r:id="rId8"/>
  </p:sldMasterIdLst>
  <p:notesMasterIdLst>
    <p:notesMasterId r:id="rId6"/>
  </p:notesMasterIdLst>
  <p:sldIdLst>
    <p:sldId id="256" r:id="rId9"/>
    <p:sldId id="257" r:id="rId10"/>
    <p:sldId id="258" r:id="rId11"/>
    <p:sldId id="259" r:id="rId12"/>
    <p:sldId id="260" r:id="rId13"/>
    <p:sldId id="261" r:id="rId14"/>
    <p:sldId id="262" r:id="rId15"/>
    <p:sldId id="263" r:id="rId16"/>
    <p:sldId id="264" r:id="rId17"/>
    <p:sldId id="265" r:id="rId18"/>
  </p:sldIdLst>
  <p:sldSz cx="12192000" cy="6858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 mar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 marL="45720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 marL="91440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 marL="137160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 marL="182880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 marL="228600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 marL="274320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 marL="320040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 marL="365760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<Relationships xmlns="http://schemas.openxmlformats.org/package/2006/relationships"><Relationship Id="rId1" Target="theme/theme1.xml" Type="http://schemas.openxmlformats.org/officeDocument/2006/relationships/theme"/><Relationship Id="rId10" Target="slides/slide2.xml" Type="http://schemas.openxmlformats.org/officeDocument/2006/relationships/slide"/><Relationship Id="rId11" Target="slides/slide3.xml" Type="http://schemas.openxmlformats.org/officeDocument/2006/relationships/slide"/><Relationship Id="rId12" Target="slides/slide4.xml" Type="http://schemas.openxmlformats.org/officeDocument/2006/relationships/slide"/><Relationship Id="rId13" Target="slides/slide5.xml" Type="http://schemas.openxmlformats.org/officeDocument/2006/relationships/slide"/><Relationship Id="rId14" Target="slides/slide6.xml" Type="http://schemas.openxmlformats.org/officeDocument/2006/relationships/slide"/><Relationship Id="rId15" Target="slides/slide7.xml" Type="http://schemas.openxmlformats.org/officeDocument/2006/relationships/slide"/><Relationship Id="rId16" Target="slides/slide8.xml" Type="http://schemas.openxmlformats.org/officeDocument/2006/relationships/slide"/><Relationship Id="rId17" Target="slides/slide9.xml" Type="http://schemas.openxmlformats.org/officeDocument/2006/relationships/slide"/><Relationship Id="rId18" Target="slides/slide10.xml" Type="http://schemas.openxmlformats.org/officeDocument/2006/relationships/slide"/><Relationship Id="rId19" Target="notesSlides/notesSlide1.xml" Type="http://schemas.openxmlformats.org/officeDocument/2006/relationships/notesSlide"/><Relationship Id="rId2" Target="viewProps.xml" Type="http://schemas.openxmlformats.org/officeDocument/2006/relationships/viewProps"/><Relationship Id="rId20" Target="notesSlides/notesSlide2.xml" Type="http://schemas.openxmlformats.org/officeDocument/2006/relationships/notesSlide"/><Relationship Id="rId21" Target="notesSlides/notesSlide3.xml" Type="http://schemas.openxmlformats.org/officeDocument/2006/relationships/notesSlide"/><Relationship Id="rId22" Target="notesSlides/notesSlide4.xml" Type="http://schemas.openxmlformats.org/officeDocument/2006/relationships/notesSlide"/><Relationship Id="rId23" Target="notesSlides/notesSlide5.xml" Type="http://schemas.openxmlformats.org/officeDocument/2006/relationships/notesSlide"/><Relationship Id="rId24" Target="notesSlides/notesSlide6.xml" Type="http://schemas.openxmlformats.org/officeDocument/2006/relationships/notesSlide"/><Relationship Id="rId25" Target="notesSlides/notesSlide7.xml" Type="http://schemas.openxmlformats.org/officeDocument/2006/relationships/notesSlide"/><Relationship Id="rId26" Target="notesSlides/notesSlide8.xml" Type="http://schemas.openxmlformats.org/officeDocument/2006/relationships/notesSlide"/><Relationship Id="rId27" Target="notesSlides/notesSlide9.xml" Type="http://schemas.openxmlformats.org/officeDocument/2006/relationships/notesSlide"/><Relationship Id="rId28" Target="notesSlides/notesSlide10.xml" Type="http://schemas.openxmlformats.org/officeDocument/2006/relationships/notesSlide"/><Relationship Id="rId3" Target="presProps.xml" Type="http://schemas.openxmlformats.org/officeDocument/2006/relationships/presProps"/><Relationship Id="rId4" Target="slideMasters/slideMaster1.xml" Type="http://schemas.openxmlformats.org/officeDocument/2006/relationships/slideMaster"/><Relationship Id="rId6" Target="notesMasters/notesMaster1.xml" Type="http://schemas.openxmlformats.org/officeDocument/2006/relationships/notesMaster"/><Relationship Id="rId7" Target="theme/theme2.xml" Type="http://schemas.openxmlformats.org/officeDocument/2006/relationships/theme"/><Relationship Id="rId8" Target="slideMasters/slideMaster2.xml" Type="http://schemas.openxmlformats.org/officeDocument/2006/relationships/slideMaster"/><Relationship Id="rId9" Target="slides/slide1.xml" Type="http://schemas.openxmlformats.org/officeDocument/2006/relationships/slide"/></Relationships>
</file>

<file path=ppt/notesMasters/_rels/notesMaster1.xml.rels><?xml version="1.0" encoding="UTF-8" standalone="yes"?><Relationships xmlns="http://schemas.openxmlformats.org/package/2006/relationships"><Relationship Id="rId1" Target="../theme/theme2.xml" Type="http://schemas.openxmlformats.org/officeDocument/2006/relationships/theme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1.7.2013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.xml" Type="http://schemas.openxmlformats.org/officeDocument/2006/relationships/slide"/></Relationships>
</file>

<file path=ppt/notesSlides/_rels/notesSlide2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.xml" Type="http://schemas.openxmlformats.org/officeDocument/2006/relationships/slide"/></Relationships>
</file>

<file path=ppt/notesSlides/_rels/notesSlide3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3.xml" Type="http://schemas.openxmlformats.org/officeDocument/2006/relationships/slide"/></Relationships>
</file>

<file path=ppt/notesSlides/_rels/notesSlide4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4.xml" Type="http://schemas.openxmlformats.org/officeDocument/2006/relationships/slide"/></Relationships>
</file>

<file path=ppt/notesSlides/_rels/notesSlide5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5.xml" Type="http://schemas.openxmlformats.org/officeDocument/2006/relationships/slide"/></Relationships>
</file>

<file path=ppt/notesSlides/_rels/notesSlide6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6.xml" Type="http://schemas.openxmlformats.org/officeDocument/2006/relationships/slide"/></Relationships>
</file>

<file path=ppt/notesSlides/_rels/notesSlide7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7.xml" Type="http://schemas.openxmlformats.org/officeDocument/2006/relationships/slide"/></Relationships>
</file>

<file path=ppt/notesSlides/_rels/notesSlide8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8.xml" Type="http://schemas.openxmlformats.org/officeDocument/2006/relationships/slide"/></Relationships>
</file>

<file path=ppt/notesSlides/_rels/notesSlide9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9.xml" Type="http://schemas.openxmlformats.org/officeDocument/2006/relationships/slide"/></Relationships>
</file>

<file path=ppt/notesSlides/_rels/notesSlide10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0.xml" Type="http://schemas.openxmlformats.org/officeDocument/2006/relationships/slide"/></Relationships>
</file>

<file path=ppt/notesSlides/notesSlide1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大家好，今天我将向大家汇报一个激动人心的建议：我们提议大型科技企业打造一个属于中国人自己的、自主可控的全域知识百科平台——“大型科技企业知库”。这个平台将深度融合大型科技企业的万物互联生态与AI技术，不仅是一个知识工具，更是鸿蒙生态的底层基础设施，旨在补齐生态短板，强化核心壁垒。接下来，我将详细阐述这个方案的背景、价值与实施路径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首先，我们来看为什么现在是推出“大型科技企业知库”的最佳时机。从国际环境看，现有海外百科存在信息立场偏颇、数据安全风险和服务体验不佳三大隐患。而国内市场的百科产品，又普遍存在商业化过重、生态孤立和智能化不足的问题。对于大型科技企业自身而言，我们已经拥有了强大的硬件、系统和AI能力，但唯独缺少一个底层的知识服务基础设施。打造“大型科技企业知库”，正是补齐鸿蒙生态最后一块短板、发挥我们技术优势、并承担民族科技责任的关键一步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这是新增的专项研究页，专门讲这个问题的风险，强化立项必要性。我们发现，现有百科的AI审核只做关键词过滤，这导致了三大问题：错误知识横行、深度内容被扼杀、营销内容泛滥。这正在形成一个巨大的知识信息茧房，长期来看，会拉低国民的认知水平，阻碍文化升级，甚至导致文化传承的断层。这正是我们必须做“大型科技企业知库”的核心原因之一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我们将这个平台命名为“大型科技企业知库”。它的核心定位非常清晰：首先，它是一个国产自主、安全合规的全民百科；其次，它是鸿蒙生态的底层知识设施；再次，它是AI驱动的智能平台；最后，它也是中华文化的传播阵地。与现有产品相比，我们的核心优势在于：自主可控的运营主体、深度融入鸿蒙的万物互联能力、盘古大模型的强大AI赋能，以及兼顾公益与商业的可持续商业模式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第二个核心功能，也是我们最具差异化的优势，就是万物互联的全场景适配。我们将利用鸿蒙的分布式能力，让知识真正“活”起来。无论是手机、智慧屏还是汽车，知识都能无缝流转。想象一下，您在手机上查一个菜谱，智慧屏可以立刻显示详细步骤；在开车时，语音就能查询目的地的历史文化。这将彻底改变知识获取的方式，让知识服务于生活的每一个角落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第三个核心功能是AI智能能力。我们将深度融合盘古大模型，让“大型科技企业知库”成为一个真正的智能平台。它不仅能理解你的自然语言提问，还能智能纠错、自动补全内容。更重要的是，通过构建知识图谱，它能将孤立的知识点串联起来，帮助用户进行体系化学习。结合大型科技企业示例用户助手，语音交互将让知识获取变得前所未有的便捷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本页重点介绍盘古大模型为核心功能带来的AI智能赋能，主要体现在四个方面：首先是知识级AI审核，从根本上解决传统关键词审核的漏洞；其次是智能检索与交互，让知识获取更自然、便捷；第三是AI内容辅助，提升内容创作与编辑的质量；最后是全域知识图谱，帮助用户打破信息茧房，构建完整的知识体系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我们建议分四个阶段来推进这个项目。首先是1到3个月的筹备期，完成技术和规则的准备。然后是3到6个月的内测期，小范围验证产品并招募核心志愿者。接着是6到12个月的公测期，实现全终端上线和生态联动。最后，在一年后进入成熟期，持续完善生态并向全球拓展。这个规划确保了项目能够稳步推进，风险可控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最后，我们总结一下这个项目的核心价值。在社会层面，它能实现知识自主可控，传播中华文化，并践行普惠知识的理念。在大型科技企业战略层面，它能补齐鸿蒙生态的最后一块短板，发挥我们的技术优势，提升品牌形象，并创造新的增长空间。在市场层面，它精准切入了一个巨大的市场空白。因此，我们坚信，打造“大型科技企业知库”是一件兼具社会价值、战略价值和市场价值的必做之事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我的汇报到此结束，感谢大家的聆听。现在进入问答环节，欢迎大家提问。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2.xml.rels><?xml version="1.0" encoding="UTF-8" standalone="yes"?><Relationships xmlns="http://schemas.openxmlformats.org/package/2006/relationships"><Relationship Id="rId1" Target="../slideMasters/slideMaster2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标题幻灯片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30"/>
          <p:cNvSpPr txBox="1"/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3" name="Shape 31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14" name="Shape 3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5" name="Shape 3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6" name="Shape 3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标题和内容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54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9" name="Shape 5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0" name="Shape 5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1" name="Shape 5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2" name="Shape 5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节标题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59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5" name="Shape 60"/>
          <p:cNvSpPr txBox="1"/>
          <p:nvPr>
            <p:ph idx="1" type="body"/>
          </p:nvPr>
        </p:nvSpPr>
        <p:spPr>
          <a:xfrm>
            <a:off x="623888" y="3442097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Shape 6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7" name="Shape 6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8" name="Shape 6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两栏内容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9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1" name="Shape 10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2" name="Shape 11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3" name="Shape 1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4" name="Shape 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5" name="Shape 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较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5"/>
          <p:cNvSpPr txBox="1"/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8" name="Shape 36"/>
          <p:cNvSpPr txBox="1"/>
          <p:nvPr>
            <p:ph idx="1" type="body"/>
          </p:nvPr>
        </p:nvSpPr>
        <p:spPr>
          <a:xfrm>
            <a:off x="629841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39" name="Shape 37"/>
          <p:cNvSpPr txBox="1"/>
          <p:nvPr>
            <p:ph idx="2" type="body"/>
          </p:nvPr>
        </p:nvSpPr>
        <p:spPr>
          <a:xfrm>
            <a:off x="629841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0" name="Shape 3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41" name="Shape 39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2" name="Shape 4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3" name="Shape 4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4" name="Shape 4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仅标题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20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7" name="Shape 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8" name="Shape 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9" name="Shape 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空白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2" name="Shape 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3" name="Shape 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内容与标题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43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6" name="Shape 44"/>
          <p:cNvSpPr txBox="1"/>
          <p:nvPr>
            <p:ph idx="1" type="body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810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6195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indent="-3429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2385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indent="-32385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indent="-32385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indent="-32385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indent="-32385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indent="-32385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/>
        </p:txBody>
      </p:sp>
      <p:sp>
        <p:nvSpPr>
          <p:cNvPr id="57" name="Shape 45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58" name="Shape 4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9" name="Shape 4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0" name="Shape 4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图片与标题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24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3" name="Shape 25"/>
          <p:cNvSpPr/>
          <p:nvPr>
            <p:ph idx="2" type="pic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Shape 26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65" name="Shape 2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6" name="Shape 2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7" name="Shape 2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标题和竖排文字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49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0" name="Shape 50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1" name="Shape 5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2" name="Shape 5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3" name="Shape 5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竖排标题与文本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15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6" name="Shape 16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7" name="Shape 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8" name="Shape 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9" name="Shape 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_rels/slideMaster2.xml.rels><?xml version="1.0" encoding="UTF-8" standalone="yes"?><Relationships xmlns="http://schemas.openxmlformats.org/package/2006/relationships"><Relationship Id="rId1" Target="../theme/theme3.xml" Type="http://schemas.openxmlformats.org/officeDocument/2006/relationships/theme"/><Relationship Id="rId2" Target="../slideLayouts/slideLayout12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1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 b="0" i="0" sz="3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7" name="Shape 2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61950" lvl="0" marL="4572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2385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Shape 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Shape 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Shape 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默认主题">
    <p:bg>
      <p:bgPr>
        <a:solidFill>
          <a:srgbClr val="FFFFFF">
            <a:alpha val="100000"/>
          </a:srgbClr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57483699" r:id="rId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notesSlides/notesSlide1.xml" Type="http://schemas.openxmlformats.org/officeDocument/2006/relationships/notesSlide"/></Relationships>
</file>

<file path=ppt/slides/_rels/slide2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notesSlides/notesSlide2.xml" Type="http://schemas.openxmlformats.org/officeDocument/2006/relationships/notesSlide"/></Relationships>
</file>

<file path=ppt/slides/_rels/slide3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notesSlides/notesSlide3.xml" Type="http://schemas.openxmlformats.org/officeDocument/2006/relationships/notesSlide"/></Relationships>
</file>

<file path=ppt/slides/_rels/slide4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notesSlides/notesSlide4.xml" Type="http://schemas.openxmlformats.org/officeDocument/2006/relationships/notesSlide"/></Relationships>
</file>

<file path=ppt/slides/_rels/slide5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notesSlides/notesSlide5.xml" Type="http://schemas.openxmlformats.org/officeDocument/2006/relationships/notesSlide"/></Relationships>
</file>

<file path=ppt/slides/_rels/slide6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notesSlides/notesSlide6.xml" Type="http://schemas.openxmlformats.org/officeDocument/2006/relationships/notesSlide"/></Relationships>
</file>

<file path=ppt/slides/_rels/slide7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notesSlides/notesSlide7.xml" Type="http://schemas.openxmlformats.org/officeDocument/2006/relationships/notesSlide"/></Relationships>
</file>

<file path=ppt/slides/_rels/slide8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notesSlides/notesSlide8.xml" Type="http://schemas.openxmlformats.org/officeDocument/2006/relationships/notesSlide"/></Relationships>
</file>

<file path=ppt/slides/_rels/slide9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notesSlides/notesSlide9.xml" Type="http://schemas.openxmlformats.org/officeDocument/2006/relationships/notesSlide"/></Relationships>
</file>

<file path=ppt/slides/_rels/slide10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notesSlides/notesSlide10.xml" Type="http://schemas.openxmlformats.org/officeDocument/2006/relationships/notesSlide"/><Relationship Id="rId3" Target="../media/image1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>
  <p:cSld>
    <p:bg>
      <p:bgPr>
        <a:gradFill rotWithShape="true">
          <a:gsLst>
            <a:gs pos="0">
              <a:srgbClr val="262626">
                <a:alpha val="100000"/>
              </a:srgbClr>
            </a:gs>
            <a:gs pos="100000">
              <a:srgbClr val="141414">
                <a:alpha val="100000"/>
              </a:srgbClr>
            </a:gs>
          </a:gsLst>
          <a:lin ang="27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 flipH="false" flipV="false">
            <a:off x="-1270000" y="-1270000"/>
            <a:ext cx="5080000" cy="5080000"/>
          </a:xfrm>
          <a:prstGeom prst="ellipse">
            <a:avLst/>
          </a:prstGeom>
          <a:solidFill>
            <a:srgbClr val="D9001B">
              <a:alpha val="15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3" id="3"/>
          <p:cNvSpPr/>
          <p:nvPr/>
        </p:nvSpPr>
        <p:spPr>
          <a:xfrm rot="0" flipH="false" flipV="false">
            <a:off x="7620000" y="3810000"/>
            <a:ext cx="6350000" cy="6350000"/>
          </a:xfrm>
          <a:prstGeom prst="ellipse">
            <a:avLst/>
          </a:prstGeom>
          <a:solidFill>
            <a:srgbClr val="D9001B">
              <a:alpha val="1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4" id="4"/>
          <p:cNvSpPr/>
          <p:nvPr/>
        </p:nvSpPr>
        <p:spPr>
          <a:xfrm rot="0" flipH="false" flipV="false">
            <a:off x="0" y="0"/>
            <a:ext cx="12192000" cy="50800"/>
          </a:xfrm>
          <a:prstGeom prst="roundRect">
            <a:avLst>
              <a:gd name="adj" fmla="val 0"/>
            </a:avLst>
          </a:prstGeom>
          <a:solidFill>
            <a:srgbClr val="D9001B">
              <a:alpha val="10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5" id="5"/>
          <p:cNvSpPr/>
          <p:nvPr/>
        </p:nvSpPr>
        <p:spPr>
          <a:xfrm rot="0" flipH="false" flipV="false">
            <a:off x="381000" y="2667000"/>
            <a:ext cx="11430000" cy="1016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true" i="false" strike="noStrike" u="none" sz="480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大型科技企业知库：构建自主可控的全域知识生态</a:t>
            </a:r>
            <a:endParaRPr lang="en-US" sz="1100"/>
          </a:p>
        </p:txBody>
      </p:sp>
      <p:sp>
        <p:nvSpPr>
          <p:cNvPr name="AutoShape 6" id="6"/>
          <p:cNvSpPr/>
          <p:nvPr/>
        </p:nvSpPr>
        <p:spPr>
          <a:xfrm rot="0" flipH="false" flipV="false">
            <a:off x="5461000" y="4191000"/>
            <a:ext cx="1270000" cy="38100"/>
          </a:xfrm>
          <a:prstGeom prst="roundRect">
            <a:avLst>
              <a:gd name="adj" fmla="val 0"/>
            </a:avLst>
          </a:prstGeom>
          <a:solidFill>
            <a:srgbClr val="D9001B">
              <a:alpha val="10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7" id="7"/>
          <p:cNvSpPr/>
          <p:nvPr/>
        </p:nvSpPr>
        <p:spPr>
          <a:xfrm rot="0" flipH="false" flipV="false">
            <a:off x="381000" y="4572000"/>
            <a:ext cx="11430000" cy="635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16666"/>
              </a:lnSpc>
              <a:defRPr/>
            </a:pPr>
            <a:r>
              <a:rPr lang="en-US" b="false" i="false" strike="noStrike" u="none" sz="2000">
                <a:solidFill>
                  <a:srgbClr val="E6E6E6">
                    <a:alpha val="90196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属于中国人的新一代维基百科建议方案</a:t>
            </a:r>
            <a:endParaRPr lang="en-US" sz="1100"/>
          </a:p>
        </p:txBody>
      </p:sp>
      <p:cxnSp>
        <p:nvCxnSpPr>
          <p:cNvPr name="Connector 8" id="8"/>
          <p:cNvCxnSpPr/>
          <p:nvPr/>
        </p:nvCxnSpPr>
        <p:spPr>
          <a:xfrm rot="-4092" flipH="false" flipV="false">
            <a:off x="762004" y="5708650"/>
            <a:ext cx="1066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mpd="sng" cap="flat">
            <a:solidFill>
              <a:srgbClr val="FFFFFF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name="AutoShape 9" id="9"/>
          <p:cNvSpPr/>
          <p:nvPr/>
        </p:nvSpPr>
        <p:spPr>
          <a:xfrm rot="0" flipH="false" flipV="false">
            <a:off x="762000" y="5905500"/>
            <a:ext cx="5334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400">
                <a:solidFill>
                  <a:srgbClr val="B4B4B4"/>
                </a:solidFill>
                <a:latin typeface="Noto Sans SC"/>
                <a:ea typeface="Noto Sans SC"/>
                <a:cs typeface="Noto Sans SC"/>
                <a:sym typeface="Noto Sans SC"/>
              </a:rPr>
              <a:t>汇报人：[你的名字]</a:t>
            </a:r>
            <a:endParaRPr lang="en-US" sz="1100"/>
          </a:p>
        </p:txBody>
      </p:sp>
      <p:sp>
        <p:nvSpPr>
          <p:cNvPr name="AutoShape 10" id="10"/>
          <p:cNvSpPr/>
          <p:nvPr/>
        </p:nvSpPr>
        <p:spPr>
          <a:xfrm rot="0" flipH="false" flipV="false">
            <a:off x="6096000" y="5905500"/>
            <a:ext cx="5334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r" marL="0" indent="0">
              <a:lnSpc>
                <a:spcPct val="125000"/>
              </a:lnSpc>
              <a:defRPr/>
            </a:pPr>
            <a:r>
              <a:rPr lang="en-US" b="false" i="false" strike="noStrike" u="none" sz="1400">
                <a:solidFill>
                  <a:srgbClr val="B4B4B4"/>
                </a:solidFill>
                <a:latin typeface="Noto Sans SC"/>
                <a:ea typeface="Noto Sans SC"/>
                <a:cs typeface="Noto Sans SC"/>
                <a:sym typeface="Noto Sans SC"/>
              </a:rPr>
              <a:t>日期：2026年6月9日</a:t>
            </a:r>
            <a:endParaRPr lang="en-US" sz="1100"/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 flipH="false" flipV="false">
            <a:off x="762000" y="762000"/>
            <a:ext cx="10668000" cy="635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true" i="false" strike="noStrike" u="none" sz="32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立项背景与必要性</a:t>
            </a:r>
            <a:endParaRPr lang="en-US" sz="1100"/>
          </a:p>
        </p:txBody>
      </p:sp>
      <p:sp>
        <p:nvSpPr>
          <p:cNvPr name="AutoShape 3" id="3"/>
          <p:cNvSpPr/>
          <p:nvPr/>
        </p:nvSpPr>
        <p:spPr>
          <a:xfrm rot="0" flipH="false" flipV="false">
            <a:off x="762000" y="2032000"/>
            <a:ext cx="5080000" cy="2286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t" rtlCol="false" anchorCtr="false" vert="horz" wrap="square" lIns="0" rIns="0" tIns="0" bIns="0"/>
          <a:lstStyle/>
          <a:p>
            <a:pPr algn="l" marL="0" indent="0">
              <a:lnSpc>
                <a:spcPct val="116666"/>
              </a:lnSpc>
              <a:defRPr/>
            </a:pPr>
            <a:r>
              <a:rPr lang="en-US" b="true" i="false" strike="noStrike" u="none" sz="1600">
                <a:solidFill>
                  <a:srgbClr val="E60026"/>
                </a:solidFill>
                <a:latin typeface="Noto Sans SC"/>
                <a:ea typeface="Noto Sans SC"/>
                <a:cs typeface="Noto Sans SC"/>
                <a:sym typeface="Noto Sans SC"/>
              </a:rPr>
              <a:t>一、国际环境：境外百科存在立场偏差与安全隐患</a:t>
            </a:r>
            <a:r>
              <a:rPr lang="en-US" b="false" i="false" strike="noStrike" u="none" sz="14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endParaRPr lang="en-US" sz="1100"/>
          </a:p>
          <a:p>
            <a:pPr algn="l" marL="0" indent="0">
              <a:lnSpc>
                <a:spcPct val="116666"/>
              </a:lnSpc>
            </a:pPr>
            <a:r>
              <a:rPr lang="en-US" b="false" i="false" strike="noStrike" u="none" sz="13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• 维基百科等境外平台，历史/文化/科技词条存在视角偏见，本土内容缺失</a:t>
            </a:r>
            <a:r>
              <a:rPr lang="en-US" b="false" i="false" strike="noStrike" u="none" sz="14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</a:p>
          <a:p>
            <a:pPr algn="l" marL="0" indent="0">
              <a:lnSpc>
                <a:spcPct val="116666"/>
              </a:lnSpc>
            </a:pPr>
            <a:r>
              <a:rPr lang="en-US" b="false" i="false" strike="noStrike" u="none" sz="13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• 数据境外存储，存在数据泄露、合规风险，不符合国内监管要求</a:t>
            </a:r>
          </a:p>
        </p:txBody>
      </p:sp>
      <p:sp>
        <p:nvSpPr>
          <p:cNvPr name="AutoShape 4" id="4"/>
          <p:cNvSpPr/>
          <p:nvPr/>
        </p:nvSpPr>
        <p:spPr>
          <a:xfrm rot="0" flipH="false" flipV="false">
            <a:off x="762000" y="4318000"/>
            <a:ext cx="5080000" cy="2286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t" rtlCol="false" anchorCtr="false" vert="horz" wrap="square" lIns="0" rIns="0" tIns="0" bIns="0"/>
          <a:lstStyle/>
          <a:p>
            <a:pPr algn="l" marL="0" indent="0">
              <a:lnSpc>
                <a:spcPct val="116666"/>
              </a:lnSpc>
              <a:defRPr/>
            </a:pPr>
            <a:r>
              <a:rPr lang="en-US" b="true" i="false" strike="noStrike" u="none" sz="1600">
                <a:solidFill>
                  <a:srgbClr val="E60026"/>
                </a:solidFill>
                <a:latin typeface="Noto Sans SC"/>
                <a:ea typeface="Noto Sans SC"/>
                <a:cs typeface="Noto Sans SC"/>
                <a:sym typeface="Noto Sans SC"/>
              </a:rPr>
              <a:t>二、国内市场：现有百科产品短板凸显，隐性风险加剧</a:t>
            </a:r>
            <a:r>
              <a:rPr lang="en-US" b="false" i="false" strike="noStrike" u="none" sz="14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endParaRPr lang="en-US" sz="1100"/>
          </a:p>
          <a:p>
            <a:pPr algn="l" marL="0" indent="0">
              <a:lnSpc>
                <a:spcPct val="116666"/>
              </a:lnSpc>
            </a:pPr>
            <a:r>
              <a:rPr lang="en-US" b="false" i="false" strike="noStrike" u="none" sz="13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• 商业化导向严重：广告植入、付费词条，偏离公共知识属性</a:t>
            </a:r>
            <a:r>
              <a:rPr lang="en-US" b="false" i="false" strike="noStrike" u="none" sz="14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</a:p>
          <a:p>
            <a:pPr algn="l" marL="0" indent="0">
              <a:lnSpc>
                <a:spcPct val="116666"/>
              </a:lnSpc>
            </a:pPr>
            <a:r>
              <a:rPr lang="en-US" b="false" i="false" strike="noStrike" u="none" sz="13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• 生态孤立：仅为独立工具，无法适配鸿蒙万物互联生态</a:t>
            </a:r>
            <a:r>
              <a:rPr lang="en-US" b="false" i="false" strike="noStrike" u="none" sz="14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</a:p>
          <a:p>
            <a:pPr algn="l" marL="0" indent="0">
              <a:lnSpc>
                <a:spcPct val="116666"/>
              </a:lnSpc>
            </a:pPr>
            <a:r>
              <a:rPr lang="en-US" b="true" i="false" strike="noStrike" u="none" sz="1300">
                <a:solidFill>
                  <a:srgbClr val="E60026"/>
                </a:solidFill>
                <a:latin typeface="Noto Sans SC"/>
                <a:ea typeface="Noto Sans SC"/>
                <a:cs typeface="Noto Sans SC"/>
                <a:sym typeface="Noto Sans SC"/>
              </a:rPr>
              <a:t>• 核心隐性风险：AI审核存在严重知识漏洞，正引发信息茧房与文化素养危机</a:t>
            </a:r>
          </a:p>
        </p:txBody>
      </p:sp>
      <p:sp>
        <p:nvSpPr>
          <p:cNvPr name="AutoShape 5" id="5"/>
          <p:cNvSpPr/>
          <p:nvPr/>
        </p:nvSpPr>
        <p:spPr>
          <a:xfrm rot="0" flipH="false" flipV="false">
            <a:off x="6350000" y="2032000"/>
            <a:ext cx="4826000" cy="2286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t" rtlCol="false" anchorCtr="false" vert="horz" wrap="square" lIns="0" rIns="0" tIns="0" bIns="0"/>
          <a:lstStyle/>
          <a:p>
            <a:pPr algn="l" marL="0" indent="0">
              <a:lnSpc>
                <a:spcPct val="116666"/>
              </a:lnSpc>
              <a:defRPr/>
            </a:pPr>
            <a:r>
              <a:rPr lang="en-US" b="true" i="false" strike="noStrike" u="none" sz="1600">
                <a:solidFill>
                  <a:srgbClr val="E60026"/>
                </a:solidFill>
                <a:latin typeface="Noto Sans SC"/>
                <a:ea typeface="Noto Sans SC"/>
                <a:cs typeface="Noto Sans SC"/>
                <a:sym typeface="Noto Sans SC"/>
              </a:rPr>
              <a:t>三、大型科技企业战略：补齐生态短板，强化核心壁垒</a:t>
            </a:r>
            <a:r>
              <a:rPr lang="en-US" b="false" i="false" strike="noStrike" u="none" sz="14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endParaRPr lang="en-US" sz="1100"/>
          </a:p>
          <a:p>
            <a:pPr algn="l" marL="0" indent="0">
              <a:lnSpc>
                <a:spcPct val="116666"/>
              </a:lnSpc>
            </a:pPr>
            <a:r>
              <a:rPr lang="en-US" b="false" i="false" strike="noStrike" u="none" sz="13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• 鸿蒙生态缺少底层知识基础设施，需从「设备互联」升级为「设备+知识」智慧互联</a:t>
            </a:r>
            <a:r>
              <a:rPr lang="en-US" b="false" i="false" strike="noStrike" u="none" sz="14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</a:p>
          <a:p>
            <a:pPr algn="l" marL="0" indent="0">
              <a:lnSpc>
                <a:spcPct val="116666"/>
              </a:lnSpc>
            </a:pPr>
            <a:r>
              <a:rPr lang="en-US" b="false" i="false" strike="noStrike" u="none" sz="13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• 发挥盘古大模型、分布式终端、安全体系优势，打造差异化竞争力</a:t>
            </a:r>
          </a:p>
        </p:txBody>
      </p:sp>
      <p:sp>
        <p:nvSpPr>
          <p:cNvPr name="AutoShape 6" id="6"/>
          <p:cNvSpPr/>
          <p:nvPr/>
        </p:nvSpPr>
        <p:spPr>
          <a:xfrm rot="0" flipH="false" flipV="false">
            <a:off x="6350000" y="4318000"/>
            <a:ext cx="4826000" cy="2286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t" rtlCol="false" anchorCtr="false" vert="horz" wrap="square" lIns="0" rIns="0" tIns="0" bIns="0"/>
          <a:lstStyle/>
          <a:p>
            <a:pPr algn="l" marL="0" indent="0">
              <a:lnSpc>
                <a:spcPct val="116666"/>
              </a:lnSpc>
              <a:defRPr/>
            </a:pPr>
            <a:r>
              <a:rPr lang="en-US" b="true" i="false" strike="noStrike" u="none" sz="1600">
                <a:solidFill>
                  <a:srgbClr val="E60026"/>
                </a:solidFill>
                <a:latin typeface="Noto Sans SC"/>
                <a:ea typeface="Noto Sans SC"/>
                <a:cs typeface="Noto Sans SC"/>
                <a:sym typeface="Noto Sans SC"/>
              </a:rPr>
              <a:t>四、用户需求：全场景知识服务需求爆发</a:t>
            </a:r>
            <a:r>
              <a:rPr lang="en-US" b="false" i="false" strike="noStrike" u="none" sz="14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endParaRPr lang="en-US" sz="1100"/>
          </a:p>
          <a:p>
            <a:pPr algn="l" marL="0" indent="0">
              <a:lnSpc>
                <a:spcPct val="116666"/>
              </a:lnSpc>
            </a:pPr>
            <a:r>
              <a:rPr lang="en-US" b="false" i="false" strike="noStrike" u="none" sz="13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• 多场景知识查询、跨设备流转、智能交互需求，传统百科无法满足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 flipH="false" flipV="false">
            <a:off x="762000" y="381000"/>
            <a:ext cx="10668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true" i="false" strike="noStrike" u="none" sz="26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专项研究：现有百科AI审核漏洞的隐性危害</a:t>
            </a:r>
            <a:endParaRPr lang="en-US" sz="1100"/>
          </a:p>
        </p:txBody>
      </p:sp>
      <p:sp>
        <p:nvSpPr>
          <p:cNvPr name="AutoShape 3" id="3"/>
          <p:cNvSpPr/>
          <p:nvPr/>
        </p:nvSpPr>
        <p:spPr>
          <a:xfrm rot="0" flipH="false" flipV="false">
            <a:off x="762000" y="1143000"/>
            <a:ext cx="10668000" cy="406400"/>
          </a:xfrm>
          <a:prstGeom prst="roundRect">
            <a:avLst>
              <a:gd name="adj" fmla="val 0"/>
            </a:avLst>
          </a:prstGeom>
          <a:solidFill>
            <a:srgbClr val="CC0000">
              <a:alpha val="10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true" i="false" strike="noStrike" u="none" sz="150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01. 核心漏洞：关键词≠知识校验</a:t>
            </a:r>
            <a:endParaRPr lang="en-US" sz="1100"/>
          </a:p>
        </p:txBody>
      </p:sp>
      <p:sp>
        <p:nvSpPr>
          <p:cNvPr name="AutoShape 4" id="4"/>
          <p:cNvSpPr/>
          <p:nvPr/>
        </p:nvSpPr>
        <p:spPr>
          <a:xfrm rot="0" flipH="false" flipV="false">
            <a:off x="762000" y="1778000"/>
            <a:ext cx="3302000" cy="1270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8333"/>
              </a:lnSpc>
              <a:defRPr/>
            </a:pPr>
            <a:r>
              <a:rPr lang="en-US" b="true" i="false" strike="noStrike" u="none" sz="13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错误知识长期留存</a:t>
            </a:r>
            <a:r>
              <a:rPr lang="en-US" b="false" i="false" strike="noStrike" u="none" sz="12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endParaRPr lang="en-US" sz="1100"/>
          </a:p>
          <a:p>
            <a:pPr algn="l" marL="0" indent="0">
              <a:lnSpc>
                <a:spcPct val="108333"/>
              </a:lnSpc>
            </a:pPr>
            <a:r>
              <a:rPr lang="en-US" b="false" i="false" strike="noStrike" u="none" sz="12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AI仅做关键词匹配，错误史实、过时科技参数、片面观点因不含违规词直接放行，成为误导用户的“权威信息”。</a:t>
            </a:r>
          </a:p>
        </p:txBody>
      </p:sp>
      <p:sp>
        <p:nvSpPr>
          <p:cNvPr name="AutoShape 5" id="5"/>
          <p:cNvSpPr/>
          <p:nvPr/>
        </p:nvSpPr>
        <p:spPr>
          <a:xfrm rot="0" flipH="false" flipV="false">
            <a:off x="4445000" y="1778000"/>
            <a:ext cx="3302000" cy="1270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8333"/>
              </a:lnSpc>
              <a:defRPr/>
            </a:pPr>
            <a:r>
              <a:rPr lang="en-US" b="true" i="false" strike="noStrike" u="none" sz="13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深度内容惨遭误杀</a:t>
            </a:r>
            <a:r>
              <a:rPr lang="en-US" b="false" i="false" strike="noStrike" u="none" sz="12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endParaRPr lang="en-US" sz="1100"/>
          </a:p>
          <a:p>
            <a:pPr algn="l" marL="0" indent="0">
              <a:lnSpc>
                <a:spcPct val="108333"/>
              </a:lnSpc>
            </a:pPr>
            <a:r>
              <a:rPr lang="en-US" b="false" i="false" strike="noStrike" u="none" sz="12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专业术语、多元视角的深度分析常被误判违规拦截，导致平台内容趋浅、趋同，有价值知识难以留存。</a:t>
            </a:r>
          </a:p>
        </p:txBody>
      </p:sp>
      <p:sp>
        <p:nvSpPr>
          <p:cNvPr name="AutoShape 6" id="6"/>
          <p:cNvSpPr/>
          <p:nvPr/>
        </p:nvSpPr>
        <p:spPr>
          <a:xfrm rot="0" flipH="false" flipV="false">
            <a:off x="8128000" y="1778000"/>
            <a:ext cx="3302000" cy="1270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8333"/>
              </a:lnSpc>
              <a:defRPr/>
            </a:pPr>
            <a:r>
              <a:rPr lang="en-US" b="true" i="false" strike="noStrike" u="none" sz="13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营销内容畅通无阻</a:t>
            </a:r>
            <a:r>
              <a:rPr lang="en-US" b="false" i="false" strike="noStrike" u="none" sz="12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endParaRPr lang="en-US" sz="1100"/>
          </a:p>
          <a:p>
            <a:pPr algn="l" marL="0" indent="0">
              <a:lnSpc>
                <a:spcPct val="108333"/>
              </a:lnSpc>
            </a:pPr>
            <a:r>
              <a:rPr lang="en-US" b="false" i="false" strike="noStrike" u="none" sz="12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企业付费词条的夸大宣传、软性广告轻松过审，中立批评、客观质疑却被精准拦截，平台公正性丧失。</a:t>
            </a:r>
          </a:p>
        </p:txBody>
      </p:sp>
      <p:sp>
        <p:nvSpPr>
          <p:cNvPr name="AutoShape 7" id="7"/>
          <p:cNvSpPr/>
          <p:nvPr/>
        </p:nvSpPr>
        <p:spPr>
          <a:xfrm rot="0" flipH="false" flipV="false">
            <a:off x="762000" y="3302000"/>
            <a:ext cx="10668000" cy="406400"/>
          </a:xfrm>
          <a:prstGeom prst="roundRect">
            <a:avLst>
              <a:gd name="adj" fmla="val 0"/>
            </a:avLst>
          </a:prstGeom>
          <a:solidFill>
            <a:srgbClr val="CC0000">
              <a:alpha val="10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true" i="false" strike="noStrike" u="none" sz="150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02. 连锁反应：知识信息茧房形成</a:t>
            </a:r>
            <a:endParaRPr lang="en-US" sz="1100"/>
          </a:p>
        </p:txBody>
      </p:sp>
      <p:sp>
        <p:nvSpPr>
          <p:cNvPr name="AutoShape 8" id="8"/>
          <p:cNvSpPr/>
          <p:nvPr/>
        </p:nvSpPr>
        <p:spPr>
          <a:xfrm rot="0" flipH="false" flipV="false">
            <a:off x="762000" y="3937000"/>
            <a:ext cx="3302000" cy="1143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8333"/>
              </a:lnSpc>
              <a:defRPr/>
            </a:pPr>
            <a:r>
              <a:rPr lang="en-US" b="true" i="false" strike="noStrike" u="none" sz="13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内容同质化困局</a:t>
            </a:r>
            <a:r>
              <a:rPr lang="en-US" b="false" i="false" strike="noStrike" u="none" sz="12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endParaRPr lang="en-US" sz="1100"/>
          </a:p>
          <a:p>
            <a:pPr algn="l" marL="0" indent="0">
              <a:lnSpc>
                <a:spcPct val="108333"/>
              </a:lnSpc>
            </a:pPr>
            <a:r>
              <a:rPr lang="en-US" b="false" i="false" strike="noStrike" u="none" sz="12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多元视角的深度内容被系统性清除，用户长期接触单一、营销化信息，视野被严重收窄。</a:t>
            </a:r>
          </a:p>
        </p:txBody>
      </p:sp>
      <p:sp>
        <p:nvSpPr>
          <p:cNvPr name="AutoShape 9" id="9"/>
          <p:cNvSpPr/>
          <p:nvPr/>
        </p:nvSpPr>
        <p:spPr>
          <a:xfrm rot="0" flipH="false" flipV="false">
            <a:off x="4445000" y="3937000"/>
            <a:ext cx="3302000" cy="1143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8333"/>
              </a:lnSpc>
              <a:defRPr/>
            </a:pPr>
            <a:r>
              <a:rPr lang="en-US" b="true" i="false" strike="noStrike" u="none" sz="13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算法强化闭环壁垒</a:t>
            </a:r>
            <a:r>
              <a:rPr lang="en-US" b="false" i="false" strike="noStrike" u="none" sz="12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endParaRPr lang="en-US" sz="1100"/>
          </a:p>
          <a:p>
            <a:pPr algn="l" marL="0" indent="0">
              <a:lnSpc>
                <a:spcPct val="108333"/>
              </a:lnSpc>
            </a:pPr>
            <a:r>
              <a:rPr lang="en-US" b="false" i="false" strike="noStrike" u="none" sz="12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推荐算法基于用户行为推送同类内容，将用户牢牢困在同质化信息圈中，形成恶性循环。</a:t>
            </a:r>
          </a:p>
        </p:txBody>
      </p:sp>
      <p:sp>
        <p:nvSpPr>
          <p:cNvPr name="AutoShape 10" id="10"/>
          <p:cNvSpPr/>
          <p:nvPr/>
        </p:nvSpPr>
        <p:spPr>
          <a:xfrm rot="0" flipH="false" flipV="false">
            <a:off x="8128000" y="3937000"/>
            <a:ext cx="3302000" cy="1143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8333"/>
              </a:lnSpc>
              <a:defRPr/>
            </a:pPr>
            <a:r>
              <a:rPr lang="en-US" b="true" i="false" strike="noStrike" u="none" sz="13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知识碎片化加剧</a:t>
            </a:r>
            <a:r>
              <a:rPr lang="en-US" b="false" i="false" strike="noStrike" u="none" sz="12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endParaRPr lang="en-US" sz="1100"/>
          </a:p>
          <a:p>
            <a:pPr algn="l" marL="0" indent="0">
              <a:lnSpc>
                <a:spcPct val="108333"/>
              </a:lnSpc>
            </a:pPr>
            <a:r>
              <a:rPr lang="en-US" b="false" i="false" strike="noStrike" u="none" sz="12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体系化的深度知识缺失，用户只能获取零散、表面的碎片化信息，难以形成完整的知识框架。</a:t>
            </a:r>
          </a:p>
        </p:txBody>
      </p:sp>
      <p:sp>
        <p:nvSpPr>
          <p:cNvPr name="AutoShape 11" id="11"/>
          <p:cNvSpPr/>
          <p:nvPr/>
        </p:nvSpPr>
        <p:spPr>
          <a:xfrm rot="0" flipH="false" flipV="false">
            <a:off x="762000" y="5270500"/>
            <a:ext cx="10668000" cy="406400"/>
          </a:xfrm>
          <a:prstGeom prst="roundRect">
            <a:avLst>
              <a:gd name="adj" fmla="val 0"/>
            </a:avLst>
          </a:prstGeom>
          <a:solidFill>
            <a:srgbClr val="CC0000">
              <a:alpha val="10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true" i="false" strike="noStrike" u="none" sz="140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03. 深层危机：国民认知与文化断层</a:t>
            </a:r>
            <a:endParaRPr lang="en-US" sz="1100"/>
          </a:p>
        </p:txBody>
      </p:sp>
      <p:sp>
        <p:nvSpPr>
          <p:cNvPr name="AutoShape 12" id="12"/>
          <p:cNvSpPr/>
          <p:nvPr/>
        </p:nvSpPr>
        <p:spPr>
          <a:xfrm rot="0" flipH="false" flipV="false">
            <a:off x="762000" y="5842000"/>
            <a:ext cx="2413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0000"/>
              </a:lnSpc>
              <a:defRPr/>
            </a:pPr>
            <a:r>
              <a:rPr lang="en-US" b="true" i="false" strike="noStrike" u="none" sz="12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认知基准崩塌</a:t>
            </a:r>
            <a:r>
              <a:rPr lang="en-US" b="false" i="false" strike="noStrike" u="none" sz="11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endParaRPr lang="en-US" sz="1100"/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1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错误知识被当作权威，社会认知基准被拉低，形成错误共识。</a:t>
            </a:r>
          </a:p>
        </p:txBody>
      </p:sp>
      <p:sp>
        <p:nvSpPr>
          <p:cNvPr name="AutoShape 13" id="13"/>
          <p:cNvSpPr/>
          <p:nvPr/>
        </p:nvSpPr>
        <p:spPr>
          <a:xfrm rot="0" flipH="false" flipV="false">
            <a:off x="3429000" y="5842000"/>
            <a:ext cx="2413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0000"/>
              </a:lnSpc>
              <a:defRPr/>
            </a:pPr>
            <a:r>
              <a:rPr lang="en-US" b="true" i="false" strike="noStrike" u="none" sz="12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文化升级受阻</a:t>
            </a:r>
            <a:r>
              <a:rPr lang="en-US" b="false" i="false" strike="noStrike" u="none" sz="11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endParaRPr lang="en-US" sz="1100"/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1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缺乏深度知识支撑，国民文化素养难以提升，创新根基被削弱。</a:t>
            </a:r>
          </a:p>
        </p:txBody>
      </p:sp>
      <p:sp>
        <p:nvSpPr>
          <p:cNvPr name="AutoShape 14" id="14"/>
          <p:cNvSpPr/>
          <p:nvPr/>
        </p:nvSpPr>
        <p:spPr>
          <a:xfrm rot="0" flipH="false" flipV="false">
            <a:off x="6096000" y="5842000"/>
            <a:ext cx="2413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0000"/>
              </a:lnSpc>
              <a:defRPr/>
            </a:pPr>
            <a:r>
              <a:rPr lang="en-US" b="true" i="false" strike="noStrike" u="none" sz="12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文化传承断层</a:t>
            </a:r>
            <a:r>
              <a:rPr lang="en-US" b="false" i="false" strike="noStrike" u="none" sz="11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endParaRPr lang="en-US" sz="1100"/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1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本土文史、非遗内容不完善，年轻人接触不足，传承出现断层。</a:t>
            </a:r>
          </a:p>
        </p:txBody>
      </p:sp>
      <p:sp>
        <p:nvSpPr>
          <p:cNvPr name="AutoShape 15" id="15"/>
          <p:cNvSpPr/>
          <p:nvPr/>
        </p:nvSpPr>
        <p:spPr>
          <a:xfrm rot="0" flipH="false" flipV="false">
            <a:off x="8763000" y="5842000"/>
            <a:ext cx="2413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0000"/>
              </a:lnSpc>
              <a:defRPr/>
            </a:pPr>
            <a:r>
              <a:rPr lang="en-US" b="true" i="false" strike="noStrike" u="none" sz="12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思辨能力退化</a:t>
            </a:r>
            <a:r>
              <a:rPr lang="en-US" b="false" i="false" strike="noStrike" u="none" sz="11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endParaRPr lang="en-US" sz="1100"/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1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长期困在信息茧房，用户独立思考、辩证分析能力逐渐丧失。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 flipH="false" flipV="false">
            <a:off x="762000" y="635000"/>
            <a:ext cx="10668000" cy="5588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true" i="false" strike="noStrike" u="none" sz="2800">
                <a:solidFill>
                  <a:srgbClr val="1C1C1C"/>
                </a:solidFill>
                <a:latin typeface="Noto Sans SC"/>
                <a:ea typeface="Noto Sans SC"/>
                <a:cs typeface="Noto Sans SC"/>
                <a:sym typeface="Noto Sans SC"/>
              </a:rPr>
              <a:t>平台核心定位与差异化优势</a:t>
            </a:r>
            <a:endParaRPr lang="en-US" sz="1100"/>
          </a:p>
        </p:txBody>
      </p:sp>
      <p:sp>
        <p:nvSpPr>
          <p:cNvPr name="AutoShape 3" id="3"/>
          <p:cNvSpPr/>
          <p:nvPr/>
        </p:nvSpPr>
        <p:spPr>
          <a:xfrm rot="0" flipH="false" flipV="false">
            <a:off x="762000" y="1651000"/>
            <a:ext cx="10668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2000">
                <a:solidFill>
                  <a:srgbClr val="1C1C1C"/>
                </a:solidFill>
                <a:latin typeface="Noto Sans SC"/>
                <a:ea typeface="Noto Sans SC"/>
                <a:cs typeface="Noto Sans SC"/>
                <a:sym typeface="Noto Sans SC"/>
              </a:rPr>
              <a:t>平台核心定位</a:t>
            </a:r>
            <a:endParaRPr lang="en-US" sz="1100"/>
          </a:p>
        </p:txBody>
      </p:sp>
      <p:sp>
        <p:nvSpPr>
          <p:cNvPr name="AutoShape 4" id="4"/>
          <p:cNvSpPr/>
          <p:nvPr/>
        </p:nvSpPr>
        <p:spPr>
          <a:xfrm rot="0" flipH="false" flipV="false">
            <a:off x="762000" y="2222500"/>
            <a:ext cx="10668000" cy="1524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33333"/>
              </a:lnSpc>
              <a:defRPr/>
            </a:pPr>
            <a:r>
              <a:rPr lang="en-US" b="true" i="false" strike="noStrike" u="none" sz="1500">
                <a:solidFill>
                  <a:srgbClr val="DC2626"/>
                </a:solidFill>
                <a:latin typeface="Noto Sans SC"/>
                <a:ea typeface="Noto Sans SC"/>
                <a:cs typeface="Noto Sans SC"/>
                <a:sym typeface="Noto Sans SC"/>
              </a:rPr>
              <a:t>基础定位：</a:t>
            </a:r>
            <a:r>
              <a:rPr lang="en-US" b="false" i="false" strike="noStrike" u="none" sz="1500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国产自主、安全合规、开放共建的全民综合网络百科全书</a:t>
            </a:r>
            <a:endParaRPr lang="en-US" sz="1100"/>
          </a:p>
          <a:p>
            <a:pPr algn="l" marL="0" indent="0">
              <a:lnSpc>
                <a:spcPct val="133333"/>
              </a:lnSpc>
            </a:pPr>
            <a:r>
              <a:rPr lang="en-US" b="true" i="false" strike="noStrike" u="none" sz="1500">
                <a:solidFill>
                  <a:srgbClr val="DC2626"/>
                </a:solidFill>
                <a:latin typeface="Noto Sans SC"/>
                <a:ea typeface="Noto Sans SC"/>
                <a:cs typeface="Noto Sans SC"/>
                <a:sym typeface="Noto Sans SC"/>
              </a:rPr>
              <a:t>生态定位：</a:t>
            </a:r>
            <a:r>
              <a:rPr lang="en-US" b="false" i="false" strike="noStrike" u="none" sz="1500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鸿蒙生态底层知识基础设施，全场景知识流转</a:t>
            </a:r>
          </a:p>
          <a:p>
            <a:pPr algn="l" marL="0" indent="0">
              <a:lnSpc>
                <a:spcPct val="133333"/>
              </a:lnSpc>
            </a:pPr>
            <a:r>
              <a:rPr lang="en-US" b="true" i="false" strike="noStrike" u="none" sz="1500">
                <a:solidFill>
                  <a:srgbClr val="DC2626"/>
                </a:solidFill>
                <a:latin typeface="Noto Sans SC"/>
                <a:ea typeface="Noto Sans SC"/>
                <a:cs typeface="Noto Sans SC"/>
                <a:sym typeface="Noto Sans SC"/>
              </a:rPr>
              <a:t>技术定位：</a:t>
            </a:r>
            <a:r>
              <a:rPr lang="en-US" b="false" i="false" strike="noStrike" u="none" sz="1500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盘古大模型驱动的多模态智能知识平台</a:t>
            </a:r>
          </a:p>
          <a:p>
            <a:pPr algn="l" marL="0" indent="0">
              <a:lnSpc>
                <a:spcPct val="133333"/>
              </a:lnSpc>
            </a:pPr>
            <a:r>
              <a:rPr lang="en-US" b="true" i="false" strike="noStrike" u="none" sz="1500">
                <a:solidFill>
                  <a:srgbClr val="DC2626"/>
                </a:solidFill>
                <a:latin typeface="Noto Sans SC"/>
                <a:ea typeface="Noto Sans SC"/>
                <a:cs typeface="Noto Sans SC"/>
                <a:sym typeface="Noto Sans SC"/>
              </a:rPr>
              <a:t>文化定位：</a:t>
            </a:r>
            <a:r>
              <a:rPr lang="en-US" b="false" i="false" strike="noStrike" u="none" sz="1500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中华文化、中国科技的权威传播阵地</a:t>
            </a:r>
          </a:p>
        </p:txBody>
      </p:sp>
      <p:sp>
        <p:nvSpPr>
          <p:cNvPr name="AutoShape 5" id="5"/>
          <p:cNvSpPr/>
          <p:nvPr/>
        </p:nvSpPr>
        <p:spPr>
          <a:xfrm rot="0" flipH="false" flipV="false">
            <a:off x="762000" y="4064000"/>
            <a:ext cx="10668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2000">
                <a:solidFill>
                  <a:srgbClr val="1C1C1C"/>
                </a:solidFill>
                <a:latin typeface="Noto Sans SC"/>
                <a:ea typeface="Noto Sans SC"/>
                <a:cs typeface="Noto Sans SC"/>
                <a:sym typeface="Noto Sans SC"/>
              </a:rPr>
              <a:t>核心差异化对比</a:t>
            </a:r>
            <a:endParaRPr lang="en-US" sz="1100"/>
          </a:p>
        </p:txBody>
      </p:sp>
      <p:graphicFrame>
        <p:nvGraphicFramePr>
          <p:cNvPr name="Table 6" id="6"/>
          <p:cNvGraphicFramePr>
            <a:graphicFrameLocks noGrp="true"/>
          </p:cNvGraphicFramePr>
          <p:nvPr/>
        </p:nvGraphicFramePr>
        <p:xfrm>
          <a:off x="762000" y="4572000"/>
          <a:ext cx="10668000" cy="2540000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2286000"/>
                <a:gridCol w="2794000"/>
                <a:gridCol w="2794000"/>
                <a:gridCol w="2794000"/>
              </a:tblGrid>
              <a:tr h="508000">
                <a:tc>
                  <a:txBody>
                    <a:bodyPr anchor="t" rtlCol="false"/>
                    <a:lstStyle/>
                    <a:p>
                      <a:pPr algn="ctr" marL="0" indent="0">
                        <a:lnSpc>
                          <a:spcPct val="100000"/>
                        </a:lnSpc>
                        <a:defRPr/>
                      </a:pPr>
                      <a:r>
                        <a:rPr lang="en-US" b="true" i="false" strike="noStrike" u="none" sz="1400">
                          <a:solidFill>
                            <a:srgbClr val="111827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对比维度</a:t>
                      </a:r>
                      <a:endParaRPr lang="en-US" sz="1100"/>
                    </a:p>
                  </a:txBody>
                  <a:tcPr anchor="ctr" anchorCtr="false" marL="101600" marR="101600" marT="101600" marB="101600">
                    <a:lnL cmpd="sng" algn="ctr" cap="flat" w="12700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AFB">
                        <a:alpha val="100000"/>
                      </a:srgbClr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 marL="0" indent="0">
                        <a:lnSpc>
                          <a:spcPct val="100000"/>
                        </a:lnSpc>
                        <a:defRPr/>
                      </a:pPr>
                      <a:r>
                        <a:rPr lang="en-US" b="true" i="false" strike="noStrike" u="none" sz="1400">
                          <a:solidFill>
                            <a:srgbClr val="B91C1C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大型科技企业知库</a:t>
                      </a:r>
                      <a:endParaRPr lang="en-US" sz="1100"/>
                    </a:p>
                  </a:txBody>
                  <a:tcPr anchor="ctr" anchorCtr="false" marL="101600" marR="101600" marT="101600" marB="101600">
                    <a:lnL cmpd="sng" algn="ctr" cap="flat" w="12700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2F2">
                        <a:alpha val="100000"/>
                      </a:srgbClr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 marL="0" indent="0">
                        <a:lnSpc>
                          <a:spcPct val="100000"/>
                        </a:lnSpc>
                        <a:defRPr/>
                      </a:pPr>
                      <a:r>
                        <a:rPr lang="en-US" b="true" i="false" strike="noStrike" u="none" sz="1400">
                          <a:solidFill>
                            <a:srgbClr val="111827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维基百科</a:t>
                      </a:r>
                      <a:endParaRPr lang="en-US" sz="1100"/>
                    </a:p>
                  </a:txBody>
                  <a:tcPr anchor="ctr" anchorCtr="false" marL="101600" marR="101600" marT="101600" marB="101600">
                    <a:lnL cmpd="sng" algn="ctr" cap="flat" w="12700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AFB">
                        <a:alpha val="100000"/>
                      </a:srgbClr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 marL="0" indent="0">
                        <a:lnSpc>
                          <a:spcPct val="100000"/>
                        </a:lnSpc>
                        <a:defRPr/>
                      </a:pPr>
                      <a:r>
                        <a:rPr lang="en-US" b="true" i="false" strike="noStrike" u="none" sz="1400">
                          <a:solidFill>
                            <a:srgbClr val="111827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国内传统百科</a:t>
                      </a:r>
                      <a:endParaRPr lang="en-US" sz="1100"/>
                    </a:p>
                  </a:txBody>
                  <a:tcPr anchor="ctr" anchorCtr="false" marL="101600" marR="101600" marT="101600" marB="101600">
                    <a:lnL>
                      <a:noFill/>
                    </a:lnL>
                    <a:lnR cmpd="sng" algn="ctr" cap="flat" w="12700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AFB">
                        <a:alpha val="100000"/>
                      </a:srgbClr>
                    </a:solidFill>
                  </a:tcPr>
                </a:tc>
              </a:tr>
              <a:tr h="508000">
                <a:tc>
                  <a:txBody>
                    <a:bodyPr anchor="t" rtlCol="false"/>
                    <a:lstStyle/>
                    <a:p>
                      <a:pPr algn="ctr" marL="0" indent="0">
                        <a:lnSpc>
                          <a:spcPct val="100000"/>
                        </a:lnSpc>
                        <a:defRPr/>
                      </a:pPr>
                      <a:r>
                        <a:rPr lang="en-US" b="false" i="false" strike="noStrike" u="none" sz="1300">
                          <a:solidFill>
                            <a:srgbClr val="374151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运营主体</a:t>
                      </a:r>
                      <a:endParaRPr lang="en-US" sz="1100"/>
                    </a:p>
                  </a:txBody>
                  <a:tcPr anchor="ctr" anchorCtr="false" marL="101600" marR="101600" marT="101600" marB="101600">
                    <a:lnL cmpd="sng" algn="ctr" cap="flat" w="12700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 anchor="t" rtlCol="false"/>
                    <a:lstStyle/>
                    <a:p>
                      <a:pPr algn="ctr" marL="0" indent="0">
                        <a:lnSpc>
                          <a:spcPct val="100000"/>
                        </a:lnSpc>
                        <a:defRPr/>
                      </a:pPr>
                      <a:r>
                        <a:rPr lang="en-US" b="false" i="false" strike="noStrike" u="none" sz="1200">
                          <a:solidFill>
                            <a:srgbClr val="1F2937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境内自主可控，数据本土存储</a:t>
                      </a:r>
                      <a:endParaRPr lang="en-US" sz="1100"/>
                    </a:p>
                  </a:txBody>
                  <a:tcPr anchor="ctr" anchorCtr="false" marL="101600" marR="101600" marT="101600" marB="101600">
                    <a:lnL cmpd="sng" algn="ctr" cap="flat" w="12700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 anchor="t" rtlCol="false"/>
                    <a:lstStyle/>
                    <a:p>
                      <a:pPr algn="ctr" marL="0" indent="0">
                        <a:lnSpc>
                          <a:spcPct val="100000"/>
                        </a:lnSpc>
                        <a:defRPr/>
                      </a:pPr>
                      <a:r>
                        <a:rPr lang="en-US" b="false" i="false" strike="noStrike" u="none" sz="1200">
                          <a:solidFill>
                            <a:srgbClr val="4B5563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境外机构，数据境外存储</a:t>
                      </a:r>
                      <a:endParaRPr lang="en-US" sz="1100"/>
                    </a:p>
                  </a:txBody>
                  <a:tcPr anchor="ctr" anchorCtr="false" marL="101600" marR="101600" marT="101600" marB="101600">
                    <a:lnL cmpd="sng" algn="ctr" cap="flat" w="12700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 anchor="t" rtlCol="false"/>
                    <a:lstStyle/>
                    <a:p>
                      <a:pPr algn="ctr" marL="0" indent="0">
                        <a:lnSpc>
                          <a:spcPct val="100000"/>
                        </a:lnSpc>
                        <a:defRPr/>
                      </a:pPr>
                      <a:r>
                        <a:rPr lang="en-US" b="false" i="false" strike="noStrike" u="none" sz="1200">
                          <a:solidFill>
                            <a:srgbClr val="4B5563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商业化企业，流量导向</a:t>
                      </a:r>
                      <a:endParaRPr lang="en-US" sz="1100"/>
                    </a:p>
                  </a:txBody>
                  <a:tcPr anchor="ctr" anchorCtr="false" marL="101600" marR="101600" marT="101600" marB="101600">
                    <a:lnL>
                      <a:noFill/>
                    </a:lnL>
                    <a:lnR cmpd="sng" algn="ctr" cap="flat" w="12700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08000">
                <a:tc>
                  <a:txBody>
                    <a:bodyPr anchor="t" rtlCol="false"/>
                    <a:lstStyle/>
                    <a:p>
                      <a:pPr algn="ctr" marL="0" indent="0">
                        <a:lnSpc>
                          <a:spcPct val="100000"/>
                        </a:lnSpc>
                        <a:defRPr/>
                      </a:pPr>
                      <a:r>
                        <a:rPr lang="en-US" b="false" i="false" strike="noStrike" u="none" sz="1300">
                          <a:solidFill>
                            <a:srgbClr val="374151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审核能力</a:t>
                      </a:r>
                      <a:endParaRPr lang="en-US" sz="1100"/>
                    </a:p>
                  </a:txBody>
                  <a:tcPr anchor="ctr" anchorCtr="false" marL="101600" marR="101600" marT="101600" marB="101600">
                    <a:lnL cmpd="sng" algn="ctr" cap="flat" w="12700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 anchor="t" rtlCol="false"/>
                    <a:lstStyle/>
                    <a:p>
                      <a:pPr algn="ctr" marL="0" indent="0">
                        <a:lnSpc>
                          <a:spcPct val="100000"/>
                        </a:lnSpc>
                        <a:defRPr/>
                      </a:pPr>
                      <a:r>
                        <a:rPr lang="en-US" b="false" i="false" strike="noStrike" u="none" sz="1200">
                          <a:solidFill>
                            <a:srgbClr val="1F2937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盘古大模型知识级审核，兼顾合规与知识准确</a:t>
                      </a:r>
                      <a:endParaRPr lang="en-US" sz="1100"/>
                    </a:p>
                  </a:txBody>
                  <a:tcPr anchor="ctr" anchorCtr="false" marL="101600" marR="101600" marT="101600" marB="101600">
                    <a:lnL cmpd="sng" algn="ctr" cap="flat" w="12700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 anchor="t" rtlCol="false"/>
                    <a:lstStyle/>
                    <a:p>
                      <a:pPr algn="ctr" marL="0" indent="0">
                        <a:lnSpc>
                          <a:spcPct val="100000"/>
                        </a:lnSpc>
                        <a:defRPr/>
                      </a:pPr>
                      <a:r>
                        <a:rPr lang="en-US" b="false" i="false" strike="noStrike" u="none" sz="1200">
                          <a:solidFill>
                            <a:srgbClr val="4B5563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基础人工审核，立场偏差</a:t>
                      </a:r>
                      <a:endParaRPr lang="en-US" sz="1100"/>
                    </a:p>
                  </a:txBody>
                  <a:tcPr anchor="ctr" anchorCtr="false" marL="101600" marR="101600" marT="101600" marB="101600">
                    <a:lnL cmpd="sng" algn="ctr" cap="flat" w="12700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 anchor="t" rtlCol="false"/>
                    <a:lstStyle/>
                    <a:p>
                      <a:pPr algn="ctr" marL="0" indent="0">
                        <a:lnSpc>
                          <a:spcPct val="100000"/>
                        </a:lnSpc>
                        <a:defRPr/>
                      </a:pPr>
                      <a:r>
                        <a:rPr lang="en-US" b="false" i="false" strike="noStrike" u="none" sz="1200">
                          <a:solidFill>
                            <a:srgbClr val="4B5563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关键词AI审核，存在知识漏洞</a:t>
                      </a:r>
                      <a:endParaRPr lang="en-US" sz="1100"/>
                    </a:p>
                  </a:txBody>
                  <a:tcPr anchor="ctr" anchorCtr="false" marL="101600" marR="101600" marT="101600" marB="101600">
                    <a:lnL>
                      <a:noFill/>
                    </a:lnL>
                    <a:lnR cmpd="sng" algn="ctr" cap="flat" w="12700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08000">
                <a:tc>
                  <a:txBody>
                    <a:bodyPr anchor="t" rtlCol="false"/>
                    <a:lstStyle/>
                    <a:p>
                      <a:pPr algn="ctr" marL="0" indent="0">
                        <a:lnSpc>
                          <a:spcPct val="100000"/>
                        </a:lnSpc>
                        <a:defRPr/>
                      </a:pPr>
                      <a:r>
                        <a:rPr lang="en-US" b="false" i="false" strike="noStrike" u="none" sz="1300">
                          <a:solidFill>
                            <a:srgbClr val="374151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生态适配</a:t>
                      </a:r>
                      <a:endParaRPr lang="en-US" sz="1100"/>
                    </a:p>
                  </a:txBody>
                  <a:tcPr anchor="ctr" anchorCtr="false" marL="101600" marR="101600" marT="101600" marB="101600">
                    <a:lnL cmpd="sng" algn="ctr" cap="flat" w="12700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 anchor="t" rtlCol="false"/>
                    <a:lstStyle/>
                    <a:p>
                      <a:pPr algn="ctr" marL="0" indent="0">
                        <a:lnSpc>
                          <a:spcPct val="100000"/>
                        </a:lnSpc>
                        <a:defRPr/>
                      </a:pPr>
                      <a:r>
                        <a:rPr lang="en-US" b="false" i="false" strike="noStrike" u="none" sz="1200">
                          <a:solidFill>
                            <a:srgbClr val="1F2937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鸿蒙万物互联，跨设备知识流转</a:t>
                      </a:r>
                      <a:endParaRPr lang="en-US" sz="1100"/>
                    </a:p>
                  </a:txBody>
                  <a:tcPr anchor="ctr" anchorCtr="false" marL="101600" marR="101600" marT="101600" marB="101600">
                    <a:lnL cmpd="sng" algn="ctr" cap="flat" w="12700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 anchor="t" rtlCol="false"/>
                    <a:lstStyle/>
                    <a:p>
                      <a:pPr algn="ctr" marL="0" indent="0">
                        <a:lnSpc>
                          <a:spcPct val="100000"/>
                        </a:lnSpc>
                        <a:defRPr/>
                      </a:pPr>
                      <a:r>
                        <a:rPr lang="en-US" b="false" i="false" strike="noStrike" u="none" sz="1200">
                          <a:solidFill>
                            <a:srgbClr val="4B5563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纯网页工具，无生态</a:t>
                      </a:r>
                      <a:endParaRPr lang="en-US" sz="1100"/>
                    </a:p>
                  </a:txBody>
                  <a:tcPr anchor="ctr" anchorCtr="false" marL="101600" marR="101600" marT="101600" marB="101600">
                    <a:lnL cmpd="sng" algn="ctr" cap="flat" w="12700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 anchor="t" rtlCol="false"/>
                    <a:lstStyle/>
                    <a:p>
                      <a:pPr algn="ctr" marL="0" indent="0">
                        <a:lnSpc>
                          <a:spcPct val="100000"/>
                        </a:lnSpc>
                        <a:defRPr/>
                      </a:pPr>
                      <a:r>
                        <a:rPr lang="en-US" b="false" i="false" strike="noStrike" u="none" sz="1200">
                          <a:solidFill>
                            <a:srgbClr val="4B5563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独立APP，无协同能力</a:t>
                      </a:r>
                      <a:endParaRPr lang="en-US" sz="1100"/>
                    </a:p>
                  </a:txBody>
                  <a:tcPr anchor="ctr" anchorCtr="false" marL="101600" marR="101600" marT="101600" marB="101600">
                    <a:lnL>
                      <a:noFill/>
                    </a:lnL>
                    <a:lnR cmpd="sng" algn="ctr" cap="flat" w="12700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08000">
                <a:tc>
                  <a:txBody>
                    <a:bodyPr anchor="t" rtlCol="false"/>
                    <a:lstStyle/>
                    <a:p>
                      <a:pPr algn="ctr" marL="0" indent="0">
                        <a:lnSpc>
                          <a:spcPct val="100000"/>
                        </a:lnSpc>
                        <a:defRPr/>
                      </a:pPr>
                      <a:r>
                        <a:rPr lang="en-US" b="false" i="false" strike="noStrike" u="none" sz="1300">
                          <a:solidFill>
                            <a:srgbClr val="374151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内容属性</a:t>
                      </a:r>
                      <a:endParaRPr lang="en-US" sz="1100"/>
                    </a:p>
                  </a:txBody>
                  <a:tcPr anchor="ctr" anchorCtr="false" marL="101600" marR="101600" marT="101600" marB="101600">
                    <a:lnL cmpd="sng" algn="ctr" cap="flat" w="12700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 anchor="t" rtlCol="false"/>
                    <a:lstStyle/>
                    <a:p>
                      <a:pPr algn="ctr" marL="0" indent="0">
                        <a:lnSpc>
                          <a:spcPct val="100000"/>
                        </a:lnSpc>
                        <a:defRPr/>
                      </a:pPr>
                      <a:r>
                        <a:rPr lang="en-US" b="false" i="false" strike="noStrike" u="none" sz="1200">
                          <a:solidFill>
                            <a:srgbClr val="1F2937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中立开放，无广告无付费词条</a:t>
                      </a:r>
                      <a:endParaRPr lang="en-US" sz="1100"/>
                    </a:p>
                  </a:txBody>
                  <a:tcPr anchor="ctr" anchorCtr="false" marL="101600" marR="101600" marT="101600" marB="101600">
                    <a:lnL cmpd="sng" algn="ctr" cap="flat" w="12700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 anchor="t" rtlCol="false"/>
                    <a:lstStyle/>
                    <a:p>
                      <a:pPr algn="ctr" marL="0" indent="0">
                        <a:lnSpc>
                          <a:spcPct val="100000"/>
                        </a:lnSpc>
                        <a:defRPr/>
                      </a:pPr>
                      <a:r>
                        <a:rPr lang="en-US" b="false" i="false" strike="noStrike" u="none" sz="1200">
                          <a:solidFill>
                            <a:srgbClr val="4B5563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开放中立，无商业变现</a:t>
                      </a:r>
                      <a:endParaRPr lang="en-US" sz="1100"/>
                    </a:p>
                  </a:txBody>
                  <a:tcPr anchor="ctr" anchorCtr="false" marL="101600" marR="101600" marT="101600" marB="101600">
                    <a:lnL cmpd="sng" algn="ctr" cap="flat" w="12700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 anchor="t" rtlCol="false"/>
                    <a:lstStyle/>
                    <a:p>
                      <a:pPr algn="ctr" marL="0" indent="0">
                        <a:lnSpc>
                          <a:spcPct val="100000"/>
                        </a:lnSpc>
                        <a:defRPr/>
                      </a:pPr>
                      <a:r>
                        <a:rPr lang="en-US" b="false" i="false" strike="noStrike" u="none" sz="1200">
                          <a:solidFill>
                            <a:srgbClr val="4B5563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商业化营销，内容偏营销</a:t>
                      </a:r>
                      <a:endParaRPr lang="en-US" sz="1100"/>
                    </a:p>
                  </a:txBody>
                  <a:tcPr anchor="ctr" anchorCtr="false" marL="101600" marR="101600" marT="101600" marB="101600">
                    <a:lnL>
                      <a:noFill/>
                    </a:lnL>
                    <a:lnR cmpd="sng" algn="ctr" cap="flat" w="12700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 flipH="false" flipV="false">
            <a:off x="762000" y="635000"/>
            <a:ext cx="10668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28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核心功能1：开放共建的内容体系</a:t>
            </a:r>
            <a:endParaRPr lang="en-US" sz="1100"/>
          </a:p>
        </p:txBody>
      </p:sp>
      <p:sp>
        <p:nvSpPr>
          <p:cNvPr name="AutoShape 3" id="3"/>
          <p:cNvSpPr/>
          <p:nvPr/>
        </p:nvSpPr>
        <p:spPr>
          <a:xfrm rot="0" flipH="false" flipV="false">
            <a:off x="762000" y="1587500"/>
            <a:ext cx="10668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8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借鉴维基模式，本土化合规升级</a:t>
            </a:r>
            <a:endParaRPr lang="en-US" sz="1100"/>
          </a:p>
        </p:txBody>
      </p:sp>
      <p:sp>
        <p:nvSpPr>
          <p:cNvPr name="AutoShape 4" id="4"/>
          <p:cNvSpPr/>
          <p:nvPr/>
        </p:nvSpPr>
        <p:spPr>
          <a:xfrm rot="0" flipH="false" flipV="false">
            <a:off x="762000" y="2286000"/>
            <a:ext cx="3302000" cy="4064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600">
                <a:solidFill>
                  <a:srgbClr val="D9001B"/>
                </a:solidFill>
                <a:latin typeface="Noto Sans SC"/>
                <a:ea typeface="Noto Sans SC"/>
                <a:cs typeface="Noto Sans SC"/>
                <a:sym typeface="Noto Sans SC"/>
              </a:rPr>
              <a:t>全品类词条体系</a:t>
            </a:r>
            <a:r>
              <a:rPr lang="en-US" b="false" i="false" strike="noStrike" u="none" sz="1400">
                <a:solidFill>
                  <a:srgbClr val="444444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endParaRPr lang="en-US" sz="1100"/>
          </a:p>
          <a:p>
            <a:pPr algn="l" marL="0" indent="0">
              <a:lnSpc>
                <a:spcPct val="116666"/>
              </a:lnSpc>
            </a:pPr>
            <a:r>
              <a:rPr lang="en-US" b="false" i="false" strike="noStrike" u="none" sz="1300">
                <a:solidFill>
                  <a:srgbClr val="444444"/>
                </a:solidFill>
                <a:latin typeface="Noto Sans SC"/>
                <a:ea typeface="Noto Sans SC"/>
                <a:cs typeface="Noto Sans SC"/>
                <a:sym typeface="Noto Sans SC"/>
              </a:rPr>
              <a:t>• 通用词条：对标主流百科，覆盖全领域通用知识</a:t>
            </a:r>
            <a:r>
              <a:rPr lang="en-US" b="false" i="false" strike="noStrike" u="none" sz="1400">
                <a:solidFill>
                  <a:srgbClr val="444444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</a:p>
          <a:p>
            <a:pPr algn="l" marL="0" indent="0">
              <a:lnSpc>
                <a:spcPct val="116666"/>
              </a:lnSpc>
            </a:pPr>
            <a:r>
              <a:rPr lang="en-US" b="false" i="false" strike="noStrike" u="none" sz="1300">
                <a:solidFill>
                  <a:srgbClr val="444444"/>
                </a:solidFill>
                <a:latin typeface="Noto Sans SC"/>
                <a:ea typeface="Noto Sans SC"/>
                <a:cs typeface="Noto Sans SC"/>
                <a:sym typeface="Noto Sans SC"/>
              </a:rPr>
              <a:t>• 本土特色词条：重点完善中华传统文化、非遗、地方文史、国产科技内容</a:t>
            </a:r>
            <a:r>
              <a:rPr lang="en-US" b="false" i="false" strike="noStrike" u="none" sz="1400">
                <a:solidFill>
                  <a:srgbClr val="444444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</a:p>
          <a:p>
            <a:pPr algn="l" marL="0" indent="0">
              <a:lnSpc>
                <a:spcPct val="116666"/>
              </a:lnSpc>
            </a:pPr>
            <a:r>
              <a:rPr lang="en-US" b="false" i="false" strike="noStrike" u="none" sz="1300">
                <a:solidFill>
                  <a:srgbClr val="444444"/>
                </a:solidFill>
                <a:latin typeface="Noto Sans SC"/>
                <a:ea typeface="Noto Sans SC"/>
                <a:cs typeface="Noto Sans SC"/>
                <a:sym typeface="Noto Sans SC"/>
              </a:rPr>
              <a:t>• 垂直行业词条：工业、教育、汽车等行业知识库，服务B端用户</a:t>
            </a:r>
            <a:r>
              <a:rPr lang="en-US" b="false" i="false" strike="noStrike" u="none" sz="1400">
                <a:solidFill>
                  <a:srgbClr val="444444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</a:p>
          <a:p>
            <a:pPr algn="l" marL="0" indent="0">
              <a:lnSpc>
                <a:spcPct val="116666"/>
              </a:lnSpc>
            </a:pPr>
            <a:r>
              <a:rPr lang="en-US" b="false" i="false" strike="noStrike" u="none" sz="1300">
                <a:solidFill>
                  <a:srgbClr val="444444"/>
                </a:solidFill>
                <a:latin typeface="Noto Sans SC"/>
                <a:ea typeface="Noto Sans SC"/>
                <a:cs typeface="Noto Sans SC"/>
                <a:sym typeface="Noto Sans SC"/>
              </a:rPr>
              <a:t>• 生态专属词条：鸿蒙、大型科技企业产品、开发者文档，服务生态用户</a:t>
            </a:r>
          </a:p>
        </p:txBody>
      </p:sp>
      <p:sp>
        <p:nvSpPr>
          <p:cNvPr name="AutoShape 5" id="5"/>
          <p:cNvSpPr/>
          <p:nvPr/>
        </p:nvSpPr>
        <p:spPr>
          <a:xfrm rot="0" flipH="false" flipV="false">
            <a:off x="4572000" y="2286000"/>
            <a:ext cx="3302000" cy="4064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600">
                <a:solidFill>
                  <a:srgbClr val="D9001B"/>
                </a:solidFill>
                <a:latin typeface="Noto Sans SC"/>
                <a:ea typeface="Noto Sans SC"/>
                <a:cs typeface="Noto Sans SC"/>
                <a:sym typeface="Noto Sans SC"/>
              </a:rPr>
              <a:t>分级编辑与版本追溯</a:t>
            </a:r>
            <a:r>
              <a:rPr lang="en-US" b="false" i="false" strike="noStrike" u="none" sz="1400">
                <a:solidFill>
                  <a:srgbClr val="444444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endParaRPr lang="en-US" sz="1100"/>
          </a:p>
          <a:p>
            <a:pPr algn="l" marL="0" indent="0">
              <a:lnSpc>
                <a:spcPct val="116666"/>
              </a:lnSpc>
            </a:pPr>
            <a:r>
              <a:rPr lang="en-US" b="false" i="false" strike="noStrike" u="none" sz="1300">
                <a:solidFill>
                  <a:srgbClr val="444444"/>
                </a:solidFill>
                <a:latin typeface="Noto Sans SC"/>
                <a:ea typeface="Noto Sans SC"/>
                <a:cs typeface="Noto Sans SC"/>
                <a:sym typeface="Noto Sans SC"/>
              </a:rPr>
              <a:t>• 普通用户：自由编辑常规词条，所有修改留痕，支持历史版本回滚</a:t>
            </a:r>
            <a:r>
              <a:rPr lang="en-US" b="false" i="false" strike="noStrike" u="none" sz="1400">
                <a:solidFill>
                  <a:srgbClr val="444444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</a:p>
          <a:p>
            <a:pPr algn="l" marL="0" indent="0">
              <a:lnSpc>
                <a:spcPct val="116666"/>
              </a:lnSpc>
            </a:pPr>
            <a:r>
              <a:rPr lang="en-US" b="false" i="false" strike="noStrike" u="none" sz="1300">
                <a:solidFill>
                  <a:srgbClr val="444444"/>
                </a:solidFill>
                <a:latin typeface="Noto Sans SC"/>
                <a:ea typeface="Noto Sans SC"/>
                <a:cs typeface="Noto Sans SC"/>
                <a:sym typeface="Noto Sans SC"/>
              </a:rPr>
              <a:t>• 专业用户：专家、认证编辑负责专业词条审核、纠错</a:t>
            </a:r>
            <a:r>
              <a:rPr lang="en-US" b="false" i="false" strike="noStrike" u="none" sz="1400">
                <a:solidFill>
                  <a:srgbClr val="444444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</a:p>
          <a:p>
            <a:pPr algn="l" marL="0" indent="0">
              <a:lnSpc>
                <a:spcPct val="116666"/>
              </a:lnSpc>
            </a:pPr>
            <a:r>
              <a:rPr lang="en-US" b="false" i="false" strike="noStrike" u="none" sz="1300">
                <a:solidFill>
                  <a:srgbClr val="444444"/>
                </a:solidFill>
                <a:latin typeface="Noto Sans SC"/>
                <a:ea typeface="Noto Sans SC"/>
                <a:cs typeface="Noto Sans SC"/>
                <a:sym typeface="Noto Sans SC"/>
              </a:rPr>
              <a:t>• 敏感词条：官方+专家团队专人维护，保障合规</a:t>
            </a:r>
          </a:p>
        </p:txBody>
      </p:sp>
      <p:sp>
        <p:nvSpPr>
          <p:cNvPr name="AutoShape 6" id="6"/>
          <p:cNvSpPr/>
          <p:nvPr/>
        </p:nvSpPr>
        <p:spPr>
          <a:xfrm rot="0" flipH="false" flipV="false">
            <a:off x="8382000" y="2286000"/>
            <a:ext cx="3048000" cy="4064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600">
                <a:solidFill>
                  <a:srgbClr val="D9001B"/>
                </a:solidFill>
                <a:latin typeface="Noto Sans SC"/>
                <a:ea typeface="Noto Sans SC"/>
                <a:cs typeface="Noto Sans SC"/>
                <a:sym typeface="Noto Sans SC"/>
              </a:rPr>
              <a:t>多模态内容支持</a:t>
            </a:r>
            <a:r>
              <a:rPr lang="en-US" b="false" i="false" strike="noStrike" u="none" sz="1400">
                <a:solidFill>
                  <a:srgbClr val="444444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endParaRPr lang="en-US" sz="1100"/>
          </a:p>
          <a:p>
            <a:pPr algn="l" marL="0" indent="0">
              <a:lnSpc>
                <a:spcPct val="116666"/>
              </a:lnSpc>
            </a:pPr>
            <a:r>
              <a:rPr lang="en-US" b="false" i="false" strike="noStrike" u="none" sz="1300">
                <a:solidFill>
                  <a:srgbClr val="444444"/>
                </a:solidFill>
                <a:latin typeface="Noto Sans SC"/>
                <a:ea typeface="Noto Sans SC"/>
                <a:cs typeface="Noto Sans SC"/>
                <a:sym typeface="Noto Sans SC"/>
              </a:rPr>
              <a:t>支持图文、短视频、音频、3D模型，适配全终端展示需求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 flipH="false" flipV="false">
            <a:off x="762000" y="762000"/>
            <a:ext cx="10668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32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核心功能2：万物互联全场景适配</a:t>
            </a:r>
            <a:endParaRPr lang="en-US" sz="1100"/>
          </a:p>
        </p:txBody>
      </p:sp>
      <p:sp>
        <p:nvSpPr>
          <p:cNvPr name="AutoShape 3" id="3"/>
          <p:cNvSpPr/>
          <p:nvPr/>
        </p:nvSpPr>
        <p:spPr>
          <a:xfrm rot="0" flipH="false" flipV="false">
            <a:off x="762000" y="1651000"/>
            <a:ext cx="10160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8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依托鸿蒙分布式能力，实现知识跨设备流转</a:t>
            </a:r>
            <a:endParaRPr lang="en-US" sz="1100"/>
          </a:p>
        </p:txBody>
      </p:sp>
      <p:sp>
        <p:nvSpPr>
          <p:cNvPr name="AutoShape 4" id="4"/>
          <p:cNvSpPr/>
          <p:nvPr/>
        </p:nvSpPr>
        <p:spPr>
          <a:xfrm rot="0" flipH="false" flipV="false">
            <a:off x="762000" y="2540000"/>
            <a:ext cx="10160000" cy="3810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33333"/>
              </a:lnSpc>
              <a:defRPr/>
            </a:pPr>
            <a:r>
              <a:rPr lang="en-US" b="true" i="false" strike="noStrike" u="none" sz="1600">
                <a:solidFill>
                  <a:srgbClr val="E2231A"/>
                </a:solidFill>
                <a:latin typeface="Noto Sans SC"/>
                <a:ea typeface="Noto Sans SC"/>
                <a:cs typeface="Noto Sans SC"/>
                <a:sym typeface="Noto Sans SC"/>
              </a:rPr>
              <a:t>1. 全终端覆盖</a:t>
            </a:r>
            <a:r>
              <a:rPr lang="en-US" b="false" i="false" strike="noStrike" u="none" sz="14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br>
              <a:rPr lang="en-US" b="false" i="false" strike="noStrike" u="none" sz="14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b="false" i="false" strike="noStrike" u="none" sz="14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适配手机、平板、智慧屏、车机、手表、工业终端等全系鸿蒙设备，原子化服务免安装</a:t>
            </a:r>
            <a:r>
              <a:rPr lang="en-US" b="false" i="false" strike="noStrike" u="none" sz="14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endParaRPr lang="en-US" sz="1100"/>
          </a:p>
          <a:p>
            <a:pPr algn="l" marL="0" indent="0">
              <a:lnSpc>
                <a:spcPct val="133333"/>
              </a:lnSpc>
            </a:pPr>
            <a:r>
              <a:rPr lang="en-US" b="true" i="false" strike="noStrike" u="none" sz="1600">
                <a:solidFill>
                  <a:srgbClr val="E2231A"/>
                </a:solidFill>
                <a:latin typeface="Noto Sans SC"/>
                <a:ea typeface="Noto Sans SC"/>
                <a:cs typeface="Noto Sans SC"/>
                <a:sym typeface="Noto Sans SC"/>
              </a:rPr>
              <a:t>2. 跨设备知识接续</a:t>
            </a:r>
            <a:r>
              <a:rPr lang="en-US" b="false" i="false" strike="noStrike" u="none" sz="14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br>
              <a:rPr lang="en-US" b="false" i="false" strike="noStrike" u="none" sz="14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b="false" i="false" strike="noStrike" u="none" sz="14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手机查词条，一键流转到智慧屏/笔记本，进度、笔记完全同步，办公/学习无缝衔接</a:t>
            </a:r>
            <a:r>
              <a:rPr lang="en-US" b="false" i="false" strike="noStrike" u="none" sz="14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</a:p>
          <a:p>
            <a:pPr algn="l" marL="0" indent="0">
              <a:lnSpc>
                <a:spcPct val="133333"/>
              </a:lnSpc>
            </a:pPr>
            <a:r>
              <a:rPr lang="en-US" b="true" i="false" strike="noStrike" u="none" sz="1600">
                <a:solidFill>
                  <a:srgbClr val="E2231A"/>
                </a:solidFill>
                <a:latin typeface="Noto Sans SC"/>
                <a:ea typeface="Noto Sans SC"/>
                <a:cs typeface="Noto Sans SC"/>
                <a:sym typeface="Noto Sans SC"/>
              </a:rPr>
              <a:t>3. 场景化知识联动</a:t>
            </a:r>
            <a:r>
              <a:rPr lang="en-US" b="false" i="false" strike="noStrike" u="none" sz="14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br>
              <a:rPr lang="en-US" b="false" i="false" strike="noStrike" u="none" sz="14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b="false" i="false" strike="noStrike" u="none" sz="14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- 家居：语音问家电教程，中控自动调取词条+操作演示</a:t>
            </a:r>
            <a:r>
              <a:rPr lang="en-US" b="false" i="false" strike="noStrike" u="none" sz="14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br>
              <a:rPr lang="en-US" b="false" i="false" strike="noStrike" u="none" sz="14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b="false" i="false" strike="noStrike" u="none" sz="14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- 车载：语音免动手查询交通法规、自驾地理，适配驾驶安全</a:t>
            </a:r>
            <a:r>
              <a:rPr lang="en-US" b="false" i="false" strike="noStrike" u="none" sz="14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br>
              <a:rPr lang="en-US" b="false" i="false" strike="noStrike" u="none" sz="14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b="false" i="false" strike="noStrike" u="none" sz="14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- 教育：查知识点，自动匹配习题、拓展资料，联动学习设备</a:t>
            </a:r>
            <a:r>
              <a:rPr lang="en-US" b="false" i="false" strike="noStrike" u="none" sz="14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</a:p>
          <a:p>
            <a:pPr algn="l" marL="0" indent="0">
              <a:lnSpc>
                <a:spcPct val="133333"/>
              </a:lnSpc>
            </a:pPr>
            <a:r>
              <a:rPr lang="en-US" b="true" i="false" strike="noStrike" u="none" sz="1600">
                <a:solidFill>
                  <a:srgbClr val="E2231A"/>
                </a:solidFill>
                <a:latin typeface="Noto Sans SC"/>
                <a:ea typeface="Noto Sans SC"/>
                <a:cs typeface="Noto Sans SC"/>
                <a:sym typeface="Noto Sans SC"/>
              </a:rPr>
              <a:t>4. 桌面知识卡片</a:t>
            </a:r>
            <a:r>
              <a:rPr lang="en-US" b="false" i="false" strike="noStrike" u="none" sz="14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br>
              <a:rPr lang="en-US" b="false" i="false" strike="noStrike" u="none" sz="14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b="false" i="false" strike="noStrike" u="none" sz="14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负一屏、桌面原子化卡片，常用知识一键直达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 flipH="false" flipV="false">
            <a:off x="762000" y="635000"/>
            <a:ext cx="10668000" cy="635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true" i="false" strike="noStrike" u="none" sz="30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核心功能3：盘古大模型AI智能赋能</a:t>
            </a:r>
            <a:endParaRPr lang="en-US" sz="1100"/>
          </a:p>
        </p:txBody>
      </p:sp>
      <p:sp>
        <p:nvSpPr>
          <p:cNvPr name="AutoShape 3" id="3"/>
          <p:cNvSpPr/>
          <p:nvPr/>
        </p:nvSpPr>
        <p:spPr>
          <a:xfrm rot="0" flipH="false" flipV="false">
            <a:off x="762000" y="1524000"/>
            <a:ext cx="10668000" cy="50800"/>
          </a:xfrm>
          <a:prstGeom prst="roundRect">
            <a:avLst>
              <a:gd name="adj" fmla="val 0"/>
            </a:avLst>
          </a:prstGeom>
          <a:solidFill>
            <a:srgbClr val="D93025">
              <a:alpha val="10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>
              <a:defRPr/>
            </a:pPr>
            <a:endParaRPr/>
          </a:p>
        </p:txBody>
      </p:sp>
      <p:sp>
        <p:nvSpPr>
          <p:cNvPr name="AutoShape 4" id="4"/>
          <p:cNvSpPr/>
          <p:nvPr/>
        </p:nvSpPr>
        <p:spPr>
          <a:xfrm rot="0" flipH="false" flipV="false">
            <a:off x="762000" y="2286000"/>
            <a:ext cx="4953000" cy="203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16666"/>
              </a:lnSpc>
              <a:defRPr/>
            </a:pPr>
            <a:r>
              <a:rPr lang="en-US" b="true" i="false" strike="noStrike" u="none" sz="1800">
                <a:solidFill>
                  <a:srgbClr val="D93025"/>
                </a:solidFill>
                <a:latin typeface="Noto Sans SC"/>
                <a:ea typeface="Noto Sans SC"/>
                <a:cs typeface="Noto Sans SC"/>
                <a:sym typeface="Noto Sans SC"/>
              </a:rPr>
              <a:t>1. 知识级AI审核（核心解决现有漏洞）</a:t>
            </a:r>
            <a:r>
              <a:rPr lang="en-US" b="false" i="false" strike="noStrike" u="none" sz="1400">
                <a:solidFill>
                  <a:srgbClr val="525252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endParaRPr lang="en-US" sz="1100"/>
          </a:p>
          <a:p>
            <a:pPr algn="l" marL="0" indent="0">
              <a:lnSpc>
                <a:spcPct val="116666"/>
              </a:lnSpc>
            </a:pPr>
            <a:r>
              <a:rPr lang="en-US" b="false" i="false" strike="noStrike" u="none" sz="1400">
                <a:solidFill>
                  <a:srgbClr val="525252"/>
                </a:solidFill>
                <a:latin typeface="Noto Sans SC"/>
                <a:ea typeface="Noto Sans SC"/>
                <a:cs typeface="Noto Sans SC"/>
                <a:sym typeface="Noto Sans SC"/>
              </a:rPr>
              <a:t>区别于传统关键词审核，盘古大模型做知识校验：识别知识对错、过时、片面，既拦截违规内容，也保护深度、专业内容不被误杀。</a:t>
            </a:r>
          </a:p>
        </p:txBody>
      </p:sp>
      <p:sp>
        <p:nvSpPr>
          <p:cNvPr name="AutoShape 5" id="5"/>
          <p:cNvSpPr/>
          <p:nvPr/>
        </p:nvSpPr>
        <p:spPr>
          <a:xfrm rot="0" flipH="false" flipV="false">
            <a:off x="6223000" y="2286000"/>
            <a:ext cx="4953000" cy="203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16666"/>
              </a:lnSpc>
              <a:defRPr/>
            </a:pPr>
            <a:r>
              <a:rPr lang="en-US" b="true" i="false" strike="noStrike" u="none" sz="1800">
                <a:solidFill>
                  <a:srgbClr val="D93025"/>
                </a:solidFill>
                <a:latin typeface="Noto Sans SC"/>
                <a:ea typeface="Noto Sans SC"/>
                <a:cs typeface="Noto Sans SC"/>
                <a:sym typeface="Noto Sans SC"/>
              </a:rPr>
              <a:t>2. 智能检索与交互</a:t>
            </a:r>
            <a:r>
              <a:rPr lang="en-US" b="false" i="false" strike="noStrike" u="none" sz="1400">
                <a:solidFill>
                  <a:srgbClr val="525252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endParaRPr lang="en-US" sz="1100"/>
          </a:p>
          <a:p>
            <a:pPr algn="l" marL="0" indent="0">
              <a:lnSpc>
                <a:spcPct val="116666"/>
              </a:lnSpc>
            </a:pPr>
            <a:r>
              <a:rPr lang="en-US" b="false" i="false" strike="noStrike" u="none" sz="1400">
                <a:solidFill>
                  <a:srgbClr val="525252"/>
                </a:solidFill>
                <a:latin typeface="Noto Sans SC"/>
                <a:ea typeface="Noto Sans SC"/>
                <a:cs typeface="Noto Sans SC"/>
                <a:sym typeface="Noto Sans SC"/>
              </a:rPr>
              <a:t>支持自然语言提问、模糊检索，全终端语音交互，适配老人、驾驶员等多样化使用场景。</a:t>
            </a:r>
          </a:p>
        </p:txBody>
      </p:sp>
      <p:sp>
        <p:nvSpPr>
          <p:cNvPr name="AutoShape 6" id="6"/>
          <p:cNvSpPr/>
          <p:nvPr/>
        </p:nvSpPr>
        <p:spPr>
          <a:xfrm rot="0" flipH="false" flipV="false">
            <a:off x="762000" y="4699000"/>
            <a:ext cx="4953000" cy="177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16666"/>
              </a:lnSpc>
              <a:defRPr/>
            </a:pPr>
            <a:r>
              <a:rPr lang="en-US" b="true" i="false" strike="noStrike" u="none" sz="1800">
                <a:solidFill>
                  <a:srgbClr val="D93025"/>
                </a:solidFill>
                <a:latin typeface="Noto Sans SC"/>
                <a:ea typeface="Noto Sans SC"/>
                <a:cs typeface="Noto Sans SC"/>
                <a:sym typeface="Noto Sans SC"/>
              </a:rPr>
              <a:t>3. AI内容辅助</a:t>
            </a:r>
            <a:r>
              <a:rPr lang="en-US" b="false" i="false" strike="noStrike" u="none" sz="1400">
                <a:solidFill>
                  <a:srgbClr val="525252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endParaRPr lang="en-US" sz="1100"/>
          </a:p>
          <a:p>
            <a:pPr algn="l" marL="0" indent="0">
              <a:lnSpc>
                <a:spcPct val="116666"/>
              </a:lnSpc>
            </a:pPr>
            <a:r>
              <a:rPr lang="en-US" b="false" i="false" strike="noStrike" u="none" sz="1400">
                <a:solidFill>
                  <a:srgbClr val="525252"/>
                </a:solidFill>
                <a:latin typeface="Noto Sans SC"/>
                <a:ea typeface="Noto Sans SC"/>
                <a:cs typeface="Noto Sans SC"/>
                <a:sym typeface="Noto Sans SC"/>
              </a:rPr>
              <a:t>提供智能纠错、内容补全、多语言翻译等功能，辅助用户编辑，显著提升内容质量与创作效率。</a:t>
            </a:r>
          </a:p>
        </p:txBody>
      </p:sp>
      <p:sp>
        <p:nvSpPr>
          <p:cNvPr name="AutoShape 7" id="7"/>
          <p:cNvSpPr/>
          <p:nvPr/>
        </p:nvSpPr>
        <p:spPr>
          <a:xfrm rot="0" flipH="false" flipV="false">
            <a:off x="6223000" y="4699000"/>
            <a:ext cx="4953000" cy="177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16666"/>
              </a:lnSpc>
              <a:defRPr/>
            </a:pPr>
            <a:r>
              <a:rPr lang="en-US" b="true" i="false" strike="noStrike" u="none" sz="1800">
                <a:solidFill>
                  <a:srgbClr val="D93025"/>
                </a:solidFill>
                <a:latin typeface="Noto Sans SC"/>
                <a:ea typeface="Noto Sans SC"/>
                <a:cs typeface="Noto Sans SC"/>
                <a:sym typeface="Noto Sans SC"/>
              </a:rPr>
              <a:t>4. 全域知识图谱</a:t>
            </a:r>
            <a:r>
              <a:rPr lang="en-US" b="false" i="false" strike="noStrike" u="none" sz="1400">
                <a:solidFill>
                  <a:srgbClr val="525252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endParaRPr lang="en-US" sz="1100"/>
          </a:p>
          <a:p>
            <a:pPr algn="l" marL="0" indent="0">
              <a:lnSpc>
                <a:spcPct val="116666"/>
              </a:lnSpc>
            </a:pPr>
            <a:r>
              <a:rPr lang="en-US" b="false" i="false" strike="noStrike" u="none" sz="1400">
                <a:solidFill>
                  <a:srgbClr val="525252"/>
                </a:solidFill>
                <a:latin typeface="Noto Sans SC"/>
                <a:ea typeface="Noto Sans SC"/>
                <a:cs typeface="Noto Sans SC"/>
                <a:sym typeface="Noto Sans SC"/>
              </a:rPr>
              <a:t>搭建知识点关联网络，推荐多元关联知识，打破信息茧房，帮助用户构建完整知识体系。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 flipH="false" flipV="false">
            <a:off x="762000" y="762000"/>
            <a:ext cx="10668000" cy="635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true" i="false" strike="noStrike" u="none" sz="36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商业模式设计</a:t>
            </a:r>
            <a:endParaRPr lang="en-US" sz="1100"/>
          </a:p>
        </p:txBody>
      </p:sp>
      <p:sp>
        <p:nvSpPr>
          <p:cNvPr name="AutoShape 3" id="3"/>
          <p:cNvSpPr/>
          <p:nvPr/>
        </p:nvSpPr>
        <p:spPr>
          <a:xfrm rot="0" flipH="false" flipV="false">
            <a:off x="762000" y="1905000"/>
            <a:ext cx="10668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00000"/>
              </a:lnSpc>
              <a:defRPr/>
            </a:pPr>
            <a:r>
              <a:rPr lang="en-US" b="false" i="false" strike="noStrike" u="none" sz="1800">
                <a:solidFill>
                  <a:srgbClr val="525252"/>
                </a:solidFill>
                <a:latin typeface="Noto Sans SC"/>
                <a:ea typeface="Noto Sans SC"/>
                <a:cs typeface="Noto Sans SC"/>
                <a:sym typeface="Noto Sans SC"/>
              </a:rPr>
              <a:t>兼顾公益属性与可持续运营，不做商业变现干扰知识</a:t>
            </a:r>
            <a:endParaRPr lang="en-US" sz="1100"/>
          </a:p>
        </p:txBody>
      </p:sp>
      <p:sp>
        <p:nvSpPr>
          <p:cNvPr name="AutoShape 4" id="4"/>
          <p:cNvSpPr/>
          <p:nvPr/>
        </p:nvSpPr>
        <p:spPr>
          <a:xfrm rot="0" flipH="false" flipV="false">
            <a:off x="1016000" y="2921000"/>
            <a:ext cx="10160000" cy="889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16666"/>
              </a:lnSpc>
              <a:defRPr/>
            </a:pPr>
            <a:r>
              <a:rPr lang="en-US" b="true" i="false" strike="noStrike" u="none" sz="1800">
                <a:solidFill>
                  <a:srgbClr val="D92B2F"/>
                </a:solidFill>
                <a:latin typeface="Noto Sans SC"/>
                <a:ea typeface="Noto Sans SC"/>
                <a:cs typeface="Noto Sans SC"/>
                <a:sym typeface="Noto Sans SC"/>
              </a:rPr>
              <a:t>1. C端用户：永久免费，无广告、无付费墙</a:t>
            </a:r>
            <a:r>
              <a:rPr lang="en-US" b="false" i="false" strike="noStrike" u="none" sz="15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endParaRPr lang="en-US" sz="1100"/>
          </a:p>
          <a:p>
            <a:pPr algn="l" marL="0" indent="0">
              <a:lnSpc>
                <a:spcPct val="116666"/>
              </a:lnSpc>
            </a:pPr>
            <a:r>
              <a:rPr lang="en-US" b="false" i="false" strike="noStrike" u="none" sz="1500">
                <a:solidFill>
                  <a:srgbClr val="525252"/>
                </a:solidFill>
                <a:latin typeface="Noto Sans SC"/>
                <a:ea typeface="Noto Sans SC"/>
                <a:cs typeface="Noto Sans SC"/>
                <a:sym typeface="Noto Sans SC"/>
              </a:rPr>
              <a:t>所有通用词条查询、编辑、多端同步、基础AI功能，全部免费，对标维基公共知识属性</a:t>
            </a:r>
          </a:p>
        </p:txBody>
      </p:sp>
      <p:sp>
        <p:nvSpPr>
          <p:cNvPr name="AutoShape 5" id="5"/>
          <p:cNvSpPr/>
          <p:nvPr/>
        </p:nvSpPr>
        <p:spPr>
          <a:xfrm rot="0" flipH="false" flipV="false">
            <a:off x="1016000" y="4064000"/>
            <a:ext cx="10160000" cy="1397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16666"/>
              </a:lnSpc>
              <a:defRPr/>
            </a:pPr>
            <a:r>
              <a:rPr lang="en-US" b="true" i="false" strike="noStrike" u="none" sz="1800">
                <a:solidFill>
                  <a:srgbClr val="D92B2F"/>
                </a:solidFill>
                <a:latin typeface="Noto Sans SC"/>
                <a:ea typeface="Noto Sans SC"/>
                <a:cs typeface="Noto Sans SC"/>
                <a:sym typeface="Noto Sans SC"/>
              </a:rPr>
              <a:t>2. B端增值服务：核心收入来源</a:t>
            </a:r>
            <a:r>
              <a:rPr lang="en-US" b="false" i="false" strike="noStrike" u="none" sz="15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endParaRPr lang="en-US" sz="1100"/>
          </a:p>
          <a:p>
            <a:pPr algn="l" marL="0" indent="0">
              <a:lnSpc>
                <a:spcPct val="116666"/>
              </a:lnSpc>
            </a:pPr>
            <a:r>
              <a:rPr lang="en-US" b="false" i="false" strike="noStrike" u="none" sz="1500">
                <a:solidFill>
                  <a:srgbClr val="525252"/>
                </a:solidFill>
                <a:latin typeface="Noto Sans SC"/>
                <a:ea typeface="Noto Sans SC"/>
                <a:cs typeface="Noto Sans SC"/>
                <a:sym typeface="Noto Sans SC"/>
              </a:rPr>
              <a:t>• 行业知识库定制：为工业、教育、政企搭建专属私有知识库</a:t>
            </a:r>
            <a:r>
              <a:rPr lang="en-US" b="false" i="false" strike="noStrike" u="none" sz="15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br>
              <a:rPr lang="en-US" b="false" i="false" strike="noStrike" u="none" sz="15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b="false" i="false" strike="noStrike" u="none" sz="1500">
                <a:solidFill>
                  <a:srgbClr val="525252"/>
                </a:solidFill>
                <a:latin typeface="Noto Sans SC"/>
                <a:ea typeface="Noto Sans SC"/>
                <a:cs typeface="Noto Sans SC"/>
                <a:sym typeface="Noto Sans SC"/>
              </a:rPr>
              <a:t>• 知识API授权：对外开放词条、知识图谱接口，供第三方调用</a:t>
            </a:r>
            <a:r>
              <a:rPr lang="en-US" b="false" i="false" strike="noStrike" u="none" sz="15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br>
              <a:rPr lang="en-US" b="false" i="false" strike="noStrike" u="none" sz="15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b="false" i="false" strike="noStrike" u="none" sz="1500">
                <a:solidFill>
                  <a:srgbClr val="525252"/>
                </a:solidFill>
                <a:latin typeface="Noto Sans SC"/>
                <a:ea typeface="Noto Sans SC"/>
                <a:cs typeface="Noto Sans SC"/>
                <a:sym typeface="Noto Sans SC"/>
              </a:rPr>
              <a:t>• 私有化部署：为政府、科研机构提供专属部署、运维服务</a:t>
            </a:r>
          </a:p>
        </p:txBody>
      </p:sp>
      <p:sp>
        <p:nvSpPr>
          <p:cNvPr name="AutoShape 6" id="6"/>
          <p:cNvSpPr/>
          <p:nvPr/>
        </p:nvSpPr>
        <p:spPr>
          <a:xfrm rot="0" flipH="false" flipV="false">
            <a:off x="1016000" y="5461000"/>
            <a:ext cx="10160000" cy="635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16666"/>
              </a:lnSpc>
              <a:defRPr/>
            </a:pPr>
            <a:r>
              <a:rPr lang="en-US" b="true" i="false" strike="noStrike" u="none" sz="1800">
                <a:solidFill>
                  <a:srgbClr val="D92B2F"/>
                </a:solidFill>
                <a:latin typeface="Noto Sans SC"/>
                <a:ea typeface="Noto Sans SC"/>
                <a:cs typeface="Noto Sans SC"/>
                <a:sym typeface="Noto Sans SC"/>
              </a:rPr>
              <a:t>3. 生态联动变现</a:t>
            </a:r>
            <a:r>
              <a:rPr lang="en-US" b="false" i="false" strike="noStrike" u="none" sz="15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endParaRPr lang="en-US" sz="1100"/>
          </a:p>
          <a:p>
            <a:pPr algn="l" marL="0" indent="0">
              <a:lnSpc>
                <a:spcPct val="116666"/>
              </a:lnSpc>
            </a:pPr>
            <a:r>
              <a:rPr lang="en-US" b="false" i="false" strike="noStrike" u="none" sz="1500">
                <a:solidFill>
                  <a:srgbClr val="525252"/>
                </a:solidFill>
                <a:latin typeface="Noto Sans SC"/>
                <a:ea typeface="Noto Sans SC"/>
                <a:cs typeface="Noto Sans SC"/>
                <a:sym typeface="Noto Sans SC"/>
              </a:rPr>
              <a:t>作为鸿蒙生态配套服务，赋能教育、云、汽车等主业，提升生态整体价值</a:t>
            </a:r>
          </a:p>
        </p:txBody>
      </p:sp>
      <p:sp>
        <p:nvSpPr>
          <p:cNvPr name="AutoShape 7" id="7"/>
          <p:cNvSpPr/>
          <p:nvPr/>
        </p:nvSpPr>
        <p:spPr>
          <a:xfrm rot="0" flipH="false" flipV="false">
            <a:off x="1016000" y="6223000"/>
            <a:ext cx="10160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16666"/>
              </a:lnSpc>
              <a:defRPr/>
            </a:pPr>
            <a:r>
              <a:rPr lang="en-US" b="true" i="false" strike="noStrike" u="none" sz="1800">
                <a:solidFill>
                  <a:srgbClr val="D92B2F"/>
                </a:solidFill>
                <a:latin typeface="Noto Sans SC"/>
                <a:ea typeface="Noto Sans SC"/>
                <a:cs typeface="Noto Sans SC"/>
                <a:sym typeface="Noto Sans SC"/>
              </a:rPr>
              <a:t>4. 公益捐赠（可选）</a:t>
            </a:r>
            <a:r>
              <a:rPr lang="en-US" b="false" i="false" strike="noStrike" u="none" sz="15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endParaRPr lang="en-US" sz="1100"/>
          </a:p>
          <a:p>
            <a:pPr algn="l" marL="0" indent="0">
              <a:lnSpc>
                <a:spcPct val="116666"/>
              </a:lnSpc>
            </a:pPr>
            <a:r>
              <a:rPr lang="en-US" b="false" i="false" strike="noStrike" u="none" sz="1500">
                <a:solidFill>
                  <a:srgbClr val="525252"/>
                </a:solidFill>
                <a:latin typeface="Noto Sans SC"/>
                <a:ea typeface="Noto Sans SC"/>
                <a:cs typeface="Noto Sans SC"/>
                <a:sym typeface="Noto Sans SC"/>
              </a:rPr>
              <a:t>开放自愿捐赠通道，接受社会捐助，用于平台运营，强化公共属性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 flipH="false" flipV="false">
            <a:off x="762000" y="762000"/>
            <a:ext cx="10668000" cy="635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true" i="false" strike="noStrike" u="none" sz="36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核心价值总结</a:t>
            </a:r>
            <a:endParaRPr lang="en-US" sz="1100"/>
          </a:p>
        </p:txBody>
      </p:sp>
      <p:sp>
        <p:nvSpPr>
          <p:cNvPr name="AutoShape 3" id="3"/>
          <p:cNvSpPr/>
          <p:nvPr/>
        </p:nvSpPr>
        <p:spPr>
          <a:xfrm rot="0" flipH="false" flipV="false">
            <a:off x="5334000" y="1651000"/>
            <a:ext cx="1524000" cy="50800"/>
          </a:xfrm>
          <a:prstGeom prst="roundRect">
            <a:avLst>
              <a:gd name="adj" fmla="val 0"/>
            </a:avLst>
          </a:prstGeom>
          <a:solidFill>
            <a:srgbClr val="E30A1B">
              <a:alpha val="10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4" id="4"/>
          <p:cNvSpPr/>
          <p:nvPr/>
        </p:nvSpPr>
        <p:spPr>
          <a:xfrm rot="0" flipH="false" flipV="false">
            <a:off x="762000" y="2286000"/>
            <a:ext cx="3302000" cy="4064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2000">
                <a:solidFill>
                  <a:srgbClr val="E30A1B"/>
                </a:solidFill>
                <a:latin typeface="Noto Sans SC"/>
                <a:ea typeface="Noto Sans SC"/>
                <a:cs typeface="Noto Sans SC"/>
                <a:sym typeface="Noto Sans SC"/>
              </a:rPr>
              <a:t>一、社会价值</a:t>
            </a:r>
            <a: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endParaRPr lang="en-US" sz="1100"/>
          </a:p>
          <a:p>
            <a:pPr algn="l" marL="0" indent="0">
              <a:lnSpc>
                <a:spcPct val="125000"/>
              </a:lnSpc>
            </a:pPr>
            <a:r>
              <a:rPr lang="en-US" b="false" i="false" strike="noStrike" u="none" sz="14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1. 实现知识自主可控，摆脱境外平台依赖，筑牢数字知识安全防线</a:t>
            </a:r>
            <a: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</a:p>
          <a:p>
            <a:pPr algn="l" marL="0" indent="0">
              <a:lnSpc>
                <a:spcPct val="125000"/>
              </a:lnSpc>
            </a:pPr>
            <a:r>
              <a:rPr lang="en-US" b="false" i="false" strike="noStrike" u="none" sz="14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2.</a:t>
            </a:r>
            <a:r>
              <a:rPr lang="en-US" b="true" i="false" strike="noStrike" u="none" sz="14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破解现有百科AI审核漏洞，打破信息茧房，提升国民文化素养，助力文化传承</a:t>
            </a:r>
            <a: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</a:p>
          <a:p>
            <a:pPr algn="l" marL="0" indent="0">
              <a:lnSpc>
                <a:spcPct val="125000"/>
              </a:lnSpc>
            </a:pPr>
            <a:r>
              <a:rPr lang="en-US" b="false" i="false" strike="noStrike" u="none" sz="14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3. 普惠知识，基础功能永久免费，让全民平等获取权威知识</a:t>
            </a:r>
          </a:p>
        </p:txBody>
      </p:sp>
      <p:sp>
        <p:nvSpPr>
          <p:cNvPr name="AutoShape 5" id="5"/>
          <p:cNvSpPr/>
          <p:nvPr/>
        </p:nvSpPr>
        <p:spPr>
          <a:xfrm rot="0" flipH="false" flipV="false">
            <a:off x="4445000" y="2286000"/>
            <a:ext cx="3302000" cy="4064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16666"/>
              </a:lnSpc>
              <a:defRPr/>
            </a:pPr>
            <a:r>
              <a:rPr lang="en-US" b="true" i="false" strike="noStrike" u="none" sz="2000">
                <a:solidFill>
                  <a:srgbClr val="E30A1B"/>
                </a:solidFill>
                <a:latin typeface="Noto Sans SC"/>
                <a:ea typeface="Noto Sans SC"/>
                <a:cs typeface="Noto Sans SC"/>
                <a:sym typeface="Noto Sans SC"/>
              </a:rPr>
              <a:t>二、大型科技企业战略价值</a:t>
            </a:r>
            <a: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endParaRPr lang="en-US" sz="1100"/>
          </a:p>
          <a:p>
            <a:pPr algn="l" marL="0" indent="0">
              <a:lnSpc>
                <a:spcPct val="116666"/>
              </a:lnSpc>
            </a:pPr>
            <a:r>
              <a:rPr lang="en-US" b="false" i="false" strike="noStrike" u="none" sz="13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1. 补齐鸿蒙生态最后一块短板，完成「设备+知识」全场景闭环，强化生态壁垒</a:t>
            </a:r>
            <a: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</a:p>
          <a:p>
            <a:pPr algn="l" marL="0" indent="0">
              <a:lnSpc>
                <a:spcPct val="116666"/>
              </a:lnSpc>
            </a:pPr>
            <a:r>
              <a:rPr lang="en-US" b="false" i="false" strike="noStrike" u="none" sz="13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2. 发挥技术协同优势，把盘古、分布式、安全能力转化为产品竞争力</a:t>
            </a:r>
            <a: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</a:p>
          <a:p>
            <a:pPr algn="l" marL="0" indent="0">
              <a:lnSpc>
                <a:spcPct val="116666"/>
              </a:lnSpc>
            </a:pPr>
            <a:r>
              <a:rPr lang="en-US" b="false" i="false" strike="noStrike" u="none" sz="13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3. 提升品牌形象，彰显民族科技企业责任，强化国民认同感</a:t>
            </a:r>
            <a: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</a:p>
          <a:p>
            <a:pPr algn="l" marL="0" indent="0">
              <a:lnSpc>
                <a:spcPct val="116666"/>
              </a:lnSpc>
            </a:pPr>
            <a:r>
              <a:rPr lang="en-US" b="false" i="false" strike="noStrike" u="none" sz="13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4. 开辟B端知识服务新增长曲线，拓展业务空间</a:t>
            </a:r>
          </a:p>
        </p:txBody>
      </p:sp>
      <p:sp>
        <p:nvSpPr>
          <p:cNvPr name="AutoShape 6" id="6"/>
          <p:cNvSpPr/>
          <p:nvPr/>
        </p:nvSpPr>
        <p:spPr>
          <a:xfrm rot="0" flipH="false" flipV="false">
            <a:off x="8128000" y="2286000"/>
            <a:ext cx="3302000" cy="4064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2000">
                <a:solidFill>
                  <a:srgbClr val="E30A1B"/>
                </a:solidFill>
                <a:latin typeface="Noto Sans SC"/>
                <a:ea typeface="Noto Sans SC"/>
                <a:cs typeface="Noto Sans SC"/>
                <a:sym typeface="Noto Sans SC"/>
              </a:rPr>
              <a:t>三、市场价值</a:t>
            </a:r>
            <a: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endParaRPr lang="en-US" sz="1100"/>
          </a:p>
          <a:p>
            <a:pPr algn="l" marL="0" indent="0">
              <a:lnSpc>
                <a:spcPct val="125000"/>
              </a:lnSpc>
            </a:pPr>
            <a:r>
              <a:rPr lang="en-US" b="false" i="false" strike="noStrike" u="none" sz="14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精准切入「安全、智能、生态化知识服务」的市场空白，兼顾C端用户与B端行业需求，市场潜力巨大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2A2A2A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 flipH="false" flipV="false">
            <a:off x="-1016000" y="-1016000"/>
            <a:ext cx="3175000" cy="3175000"/>
          </a:xfrm>
          <a:prstGeom prst="ellipse">
            <a:avLst/>
          </a:prstGeom>
          <a:solidFill>
            <a:srgbClr val="D92B4A">
              <a:alpha val="6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3" id="3"/>
          <p:cNvSpPr/>
          <p:nvPr/>
        </p:nvSpPr>
        <p:spPr>
          <a:xfrm rot="0" flipH="false" flipV="false">
            <a:off x="0" y="2540000"/>
            <a:ext cx="12192000" cy="1016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true" i="false" strike="noStrike" u="none" sz="480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谢谢观看</a:t>
            </a:r>
            <a:endParaRPr lang="en-US" sz="1100"/>
          </a:p>
        </p:txBody>
      </p:sp>
      <p:sp>
        <p:nvSpPr>
          <p:cNvPr name="AutoShape 4" id="4"/>
          <p:cNvSpPr/>
          <p:nvPr/>
        </p:nvSpPr>
        <p:spPr>
          <a:xfrm rot="0" flipH="false" flipV="false">
            <a:off x="5588000" y="4191000"/>
            <a:ext cx="1016000" cy="50800"/>
          </a:xfrm>
          <a:prstGeom prst="roundRect">
            <a:avLst>
              <a:gd name="adj" fmla="val 0"/>
            </a:avLst>
          </a:prstGeom>
          <a:solidFill>
            <a:srgbClr val="D92B4A">
              <a:alpha val="10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5" id="5"/>
          <p:cNvSpPr/>
          <p:nvPr/>
        </p:nvSpPr>
        <p:spPr>
          <a:xfrm rot="0" flipH="false" flipV="false">
            <a:off x="0" y="5080000"/>
            <a:ext cx="12192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true" i="false" strike="noStrike" u="none" sz="2400">
                <a:solidFill>
                  <a:srgbClr val="D92B4A"/>
                </a:solidFill>
                <a:latin typeface="Noto Sans SC"/>
                <a:ea typeface="Noto Sans SC"/>
                <a:cs typeface="Noto Sans SC"/>
                <a:sym typeface="Noto Sans SC"/>
              </a:rPr>
              <a:t>Q &amp; A</a:t>
            </a:r>
            <a:r>
              <a:rPr lang="en-US" b="false" i="false" strike="noStrike" u="none" sz="1800">
                <a:solidFill>
                  <a:srgbClr val="FFFFFF">
                    <a:alpha val="70196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欢迎各位提出宝贵意见与建议，共同探讨交流</a:t>
            </a:r>
            <a:endParaRPr lang="en-US" sz="1100"/>
          </a:p>
        </p:txBody>
      </p:sp>
      <p:sp>
        <p:nvSpPr>
          <p:cNvPr name="AutoShape 6" id="6"/>
          <p:cNvSpPr/>
          <p:nvPr/>
        </p:nvSpPr>
        <p:spPr>
          <a:xfrm rot="0" flipH="false" flipV="false">
            <a:off x="2535641" y="4677552"/>
            <a:ext cx="5080000" cy="2667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r" marL="0" indent="0">
              <a:lnSpc>
                <a:spcPct val="125000"/>
              </a:lnSpc>
              <a:defRPr/>
            </a:pPr>
            <a:r>
              <a:rPr lang="en-US" b="false" i="false" strike="noStrike" u="none" sz="1400">
                <a:solidFill>
                  <a:srgbClr val="FFFFFF">
                    <a:alpha val="60000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@ 大型科技企业技术有限公司 | 鸿蒙生态事业部</a:t>
            </a:r>
            <a:endParaRPr lang="en-US" sz="1100"/>
          </a:p>
        </p:txBody>
      </p:sp>
      <p:pic>
        <p:nvPicPr>
          <p:cNvPr name="Picture 7" id="7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>
            <a:off x="10668000" y="6190112"/>
            <a:ext cx="1524000" cy="66788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