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3291840"/>
            <a:ext cx="9144000" cy="27432"/>
          </a:xfrm>
          <a:prstGeom prst="rect">
            <a:avLst/>
          </a:prstGeom>
          <a:solidFill>
            <a:srgbClr val="9B4D6E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73152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从零到一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9B4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用AI盖一座「软件大厦」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31520" y="347472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一天学会编程基础 + AI辅助开发 + 从代码到上架全流程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4206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B4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AI全民化 · 企业内部培训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0" y="42062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课程概览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今日课程地图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就像盖房子一样，我们按步骤来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11887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659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6D2E4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188720" y="19659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打地基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4688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编程基础概念 · 变量/函数/循环/条件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91840" y="18288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91840" y="1828800"/>
            <a:ext cx="54864" cy="1188720"/>
          </a:xfrm>
          <a:prstGeom prst="rect">
            <a:avLst/>
          </a:prstGeom>
          <a:solidFill>
            <a:srgbClr val="9B4D6E"/>
          </a:solidFill>
          <a:ln/>
        </p:spPr>
      </p:sp>
      <p:sp>
        <p:nvSpPr>
          <p:cNvPr id="13" name="Text 11"/>
          <p:cNvSpPr/>
          <p:nvPr/>
        </p:nvSpPr>
        <p:spPr>
          <a:xfrm>
            <a:off x="3474720" y="19659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9B4D6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4023360" y="19659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画图纸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474720" y="24688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项目结构 · 文件夹与文件格式全解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126480" y="18288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26480" y="1828800"/>
            <a:ext cx="54864" cy="11887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8" name="Text 16"/>
          <p:cNvSpPr/>
          <p:nvPr/>
        </p:nvSpPr>
        <p:spPr>
          <a:xfrm>
            <a:off x="6309360" y="19659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59669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6858000" y="19659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砌砖墙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309360" y="24688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前端/后端/接口 · 代码怎么写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57200" y="32004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57200" y="3200400"/>
            <a:ext cx="54864" cy="11887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33375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D9770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188720" y="33375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请AI工头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40080" y="3840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怎么和AI沟通 · 提示词工程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291840" y="32004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291840" y="3200400"/>
            <a:ext cx="54864" cy="11887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8" name="Text 26"/>
          <p:cNvSpPr/>
          <p:nvPr/>
        </p:nvSpPr>
        <p:spPr>
          <a:xfrm>
            <a:off x="3474720" y="33375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DC262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4023360" y="33375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装修验收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3474720" y="3840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软件打包 · 测试 · 上架发布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126480" y="32004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26480" y="3200400"/>
            <a:ext cx="54864" cy="11887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3" name="Text 31"/>
          <p:cNvSpPr/>
          <p:nvPr/>
        </p:nvSpPr>
        <p:spPr>
          <a:xfrm>
            <a:off x="6309360" y="33375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B82F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06</a:t>
            </a:r>
            <a:endParaRPr lang="en-US" sz="2400" dirty="0"/>
          </a:p>
        </p:txBody>
      </p:sp>
      <p:sp>
        <p:nvSpPr>
          <p:cNvPr id="34" name="Text 32"/>
          <p:cNvSpPr/>
          <p:nvPr/>
        </p:nvSpPr>
        <p:spPr>
          <a:xfrm>
            <a:off x="6858000" y="33375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交付入住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309360" y="3840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网站/App/EXE/鸿蒙 全平台发布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7" name="Text 35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2 / 20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为什么用类比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为什么用「盖房子」来理解编程？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645920"/>
            <a:ext cx="1920240" cy="1188720"/>
          </a:xfrm>
          <a:prstGeom prst="rect">
            <a:avLst>
              <a:gd name="adj" fmla="val 3846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4864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🏗️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21488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地基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24231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编程语言基础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606040" y="1645920"/>
            <a:ext cx="1920240" cy="1188720"/>
          </a:xfrm>
          <a:prstGeom prst="rect">
            <a:avLst>
              <a:gd name="adj" fmla="val 3846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6974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📐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2697480" y="21488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图纸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697480" y="24231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项目结构设计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754880" y="1645920"/>
            <a:ext cx="1920240" cy="1188720"/>
          </a:xfrm>
          <a:prstGeom prst="rect">
            <a:avLst>
              <a:gd name="adj" fmla="val 3846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84632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🧱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846320" y="21488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砖块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846320" y="24231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代码文件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903720" y="1645920"/>
            <a:ext cx="1920240" cy="1188720"/>
          </a:xfrm>
          <a:prstGeom prst="rect">
            <a:avLst>
              <a:gd name="adj" fmla="val 3846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99516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🔗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995160" y="21488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水泥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995160" y="24231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接口/API连接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57200" y="3108960"/>
            <a:ext cx="1920240" cy="1188720"/>
          </a:xfrm>
          <a:prstGeom prst="rect">
            <a:avLst>
              <a:gd name="adj" fmla="val 3846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4864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🎨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548640" y="36118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装修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48640" y="38862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前端UI美化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606040" y="3108960"/>
            <a:ext cx="1920240" cy="1188720"/>
          </a:xfrm>
          <a:prstGeom prst="rect">
            <a:avLst>
              <a:gd name="adj" fmla="val 3846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26974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✅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2697480" y="36118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2697480" y="38862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测试与打包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754880" y="3108960"/>
            <a:ext cx="1920240" cy="1188720"/>
          </a:xfrm>
          <a:prstGeom prst="rect">
            <a:avLst>
              <a:gd name="adj" fmla="val 3846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484632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🏠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4846320" y="36118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交房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4846320" y="38862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上线发布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903720" y="3108960"/>
            <a:ext cx="1920240" cy="1188720"/>
          </a:xfrm>
          <a:prstGeom prst="rect">
            <a:avLst>
              <a:gd name="adj" fmla="val 3846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99516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🔧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6995160" y="36118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995160" y="38862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运维与更新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8" name="Text 36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3 / 20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打地基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变量 = 房间里的储物柜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变量就是用来存放数据的「柜子」，不同类型的柜子放不同的东西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11887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 (Number)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2240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放数字的柜子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2560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 age = 25;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91840" y="18288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91840" y="1828800"/>
            <a:ext cx="54864" cy="1188720"/>
          </a:xfrm>
          <a:prstGeom prst="rect">
            <a:avLst/>
          </a:prstGeom>
          <a:solidFill>
            <a:srgbClr val="9B4D6E"/>
          </a:solidFill>
          <a:ln/>
        </p:spPr>
      </p:sp>
      <p:sp>
        <p:nvSpPr>
          <p:cNvPr id="13" name="Text 11"/>
          <p:cNvSpPr/>
          <p:nvPr/>
        </p:nvSpPr>
        <p:spPr>
          <a:xfrm>
            <a:off x="347472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B4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字符串 (String)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474720" y="2240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放文字的柜子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474720" y="2560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 name = "张三";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126480" y="18288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26480" y="1828800"/>
            <a:ext cx="54864" cy="11887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8" name="Text 16"/>
          <p:cNvSpPr/>
          <p:nvPr/>
        </p:nvSpPr>
        <p:spPr>
          <a:xfrm>
            <a:off x="630936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布尔 (Boolean)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309360" y="2240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开关灯的按钮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09360" y="2560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 isOpen = true;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57200" y="32004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57200" y="3200400"/>
            <a:ext cx="54864" cy="11887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77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数组 (Array)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0080" y="36118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多格储物架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40080" y="3931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 list = [1, 2, 3];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291840" y="32004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291840" y="3200400"/>
            <a:ext cx="54864" cy="11887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8" name="Text 26"/>
          <p:cNvSpPr/>
          <p:nvPr/>
        </p:nvSpPr>
        <p:spPr>
          <a:xfrm>
            <a:off x="3474720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对象 (Object)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474720" y="36118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带标签的抽屉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3474720" y="3931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 user = {name: '李四'};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126480" y="32004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26480" y="3200400"/>
            <a:ext cx="54864" cy="11887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3" name="Text 31"/>
          <p:cNvSpPr/>
          <p:nvPr/>
        </p:nvSpPr>
        <p:spPr>
          <a:xfrm>
            <a:off x="6309360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空值 (null)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6309360" y="36118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空柜子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309360" y="3931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 empty = null;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7" name="Text 35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4 / 20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打地基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函数 = 工人的操作手册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函数是一段可重复使用的指令，就像工人的操作手册——输入材料，输出成品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393192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25603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函数的定义与调用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28600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定义函数（写操作手册）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砌墙(砖块数) 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return 砖块数 + '面墙砌好了';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  <a:p>
            <a:pPr indent="0" marL="0">
              <a:buNone/>
            </a:pP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调用函数（工人按手册干活）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 结果 = 砌墙(10);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754880" y="1828800"/>
            <a:ext cx="393192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54880" y="1828800"/>
            <a:ext cx="54864" cy="25603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9202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条件与循环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60" y="228600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条件判断（如果下雨就停工）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(天气 === '下雨') 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停工();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else 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继续施工();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  <a:p>
            <a:pPr indent="0" marL="0">
              <a:buNone/>
            </a:pP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循环（砌100块砖）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(let i = 0; i &lt; 100; i++) 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砌一块砖();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5 / 20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画图纸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项目结构 = 房子的设计图纸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每个文件夹就像房子里的一个房间，各有各的用途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11887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src/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主卧室 — 核心代码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2560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所有源代码都在这里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606040" y="18288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606040" y="1828800"/>
            <a:ext cx="54864" cy="1188720"/>
          </a:xfrm>
          <a:prstGeom prst="rect">
            <a:avLst/>
          </a:prstGeom>
          <a:solidFill>
            <a:srgbClr val="9B4D6E"/>
          </a:solidFill>
          <a:ln/>
        </p:spPr>
      </p:sp>
      <p:sp>
        <p:nvSpPr>
          <p:cNvPr id="13" name="Text 11"/>
          <p:cNvSpPr/>
          <p:nvPr/>
        </p:nvSpPr>
        <p:spPr>
          <a:xfrm>
            <a:off x="278892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B4D6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public/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788920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客厅 — 公共资源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788920" y="2560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图片、图标、HTML入口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754880" y="18288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1828800"/>
            <a:ext cx="54864" cy="11887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8" name="Text 16"/>
          <p:cNvSpPr/>
          <p:nvPr/>
        </p:nvSpPr>
        <p:spPr>
          <a:xfrm>
            <a:off x="493776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components/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937760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家具间 — 可复用组件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937760" y="2560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按钮、卡片、导航栏等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903720" y="18288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903720" y="1828800"/>
            <a:ext cx="54864" cy="11887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3" name="Text 21"/>
          <p:cNvSpPr/>
          <p:nvPr/>
        </p:nvSpPr>
        <p:spPr>
          <a:xfrm>
            <a:off x="708660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770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pages/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086600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各楼层 — 页面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086600" y="2560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首页、关于页、设置页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57200" y="32004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7200" y="3200400"/>
            <a:ext cx="54864" cy="11887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2918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C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api/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4008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管道间 — 接口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40080" y="3931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和后端通信的管道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2606040" y="32004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2606040" y="3200400"/>
            <a:ext cx="54864" cy="11887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3" name="Text 31"/>
          <p:cNvSpPr/>
          <p:nvPr/>
        </p:nvSpPr>
        <p:spPr>
          <a:xfrm>
            <a:off x="2788920" y="32918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B82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assets/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278892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仓库 — 静态资源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2788920" y="3931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图片、字体、样式文件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754880" y="32004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4754880" y="3200400"/>
            <a:ext cx="54864" cy="118872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8" name="Text 36"/>
          <p:cNvSpPr/>
          <p:nvPr/>
        </p:nvSpPr>
        <p:spPr>
          <a:xfrm>
            <a:off x="4937760" y="32918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B5C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utils/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493776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工具箱 — 工具函数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937760" y="3931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格式化、计算等辅助功能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903720" y="32004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6903720" y="3200400"/>
            <a:ext cx="54864" cy="1188720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43" name="Text 41"/>
          <p:cNvSpPr/>
          <p:nvPr/>
        </p:nvSpPr>
        <p:spPr>
          <a:xfrm>
            <a:off x="7086600" y="32918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config/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708660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配电箱 — 配置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7086600" y="3931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环境变量、构建配置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47" name="Text 45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6 / 20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画图纸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文件格式 = 建材的种类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不同建材盖不同部位，不同文件格式写不同内容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11887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.html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钢架结构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2560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页面的骨架结构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606040" y="18288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2606040" y="1828800"/>
            <a:ext cx="54864" cy="11887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3" name="Text 11"/>
          <p:cNvSpPr/>
          <p:nvPr/>
        </p:nvSpPr>
        <p:spPr>
          <a:xfrm>
            <a:off x="278892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B82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.css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788920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外墙涂料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788920" y="2560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颜色、大小、布局美化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754880" y="18288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1828800"/>
            <a:ext cx="54864" cy="11887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/>
          <p:nvPr/>
        </p:nvSpPr>
        <p:spPr>
          <a:xfrm>
            <a:off x="493776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770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.js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937760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电路系统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937760" y="2560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交互逻辑与动态行为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903720" y="18288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903720" y="1828800"/>
            <a:ext cx="54864" cy="11887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23" name="Text 21"/>
          <p:cNvSpPr/>
          <p:nvPr/>
        </p:nvSpPr>
        <p:spPr>
          <a:xfrm>
            <a:off x="708660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.json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086600" y="22402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材料清单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086600" y="2560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数据配置与交换格式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57200" y="32004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7200" y="3200400"/>
            <a:ext cx="54864" cy="11887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2918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D2E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.vue/.jsx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4008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预制板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40080" y="3931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组件=结构+样式+逻辑合一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2606040" y="32004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2606040" y="3200400"/>
            <a:ext cx="54864" cy="11887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3" name="Text 31"/>
          <p:cNvSpPr/>
          <p:nvPr/>
        </p:nvSpPr>
        <p:spPr>
          <a:xfrm>
            <a:off x="2788920" y="32918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B82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.ts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278892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加固钢筋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2788920" y="3931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TypeScript=JS+类型安全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4754880" y="32004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4754880" y="3200400"/>
            <a:ext cx="54864" cy="1188720"/>
          </a:xfrm>
          <a:prstGeom prst="rect">
            <a:avLst/>
          </a:prstGeom>
          <a:solidFill>
            <a:srgbClr val="64748B"/>
          </a:solidFill>
          <a:ln/>
        </p:spPr>
      </p:sp>
      <p:sp>
        <p:nvSpPr>
          <p:cNvPr id="38" name="Text 36"/>
          <p:cNvSpPr/>
          <p:nvPr/>
        </p:nvSpPr>
        <p:spPr>
          <a:xfrm>
            <a:off x="4937760" y="32918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.md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493776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施工日志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937760" y="3931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文档说明、README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903720" y="3200400"/>
            <a:ext cx="192024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6903720" y="3200400"/>
            <a:ext cx="54864" cy="11887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43" name="Text 41"/>
          <p:cNvSpPr/>
          <p:nvPr/>
        </p:nvSpPr>
        <p:spPr>
          <a:xfrm>
            <a:off x="7086600" y="32918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.env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7086600" y="361188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保险柜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7086600" y="39319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密钥、密码等敏感配置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47" name="Text 45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7 / 20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砌砖墙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前端 = 房子看得见摸得着的部分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8229600" cy="914400"/>
          </a:xfrm>
          <a:prstGeom prst="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554480"/>
            <a:ext cx="54864" cy="9144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6459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C262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HTML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286000" y="16459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墙体结构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389120" y="164592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定义页面有哪些元素：标题、段落、按钮、图片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286000" y="205740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就像墙上的门、窗、隔断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" y="2651760"/>
            <a:ext cx="8229600" cy="914400"/>
          </a:xfrm>
          <a:prstGeom prst="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7200" y="2651760"/>
            <a:ext cx="54864" cy="9144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27432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B82F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CSS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2286000" y="27432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装修风格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89120" y="274320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定义元素外观：颜色、大小、间距、动画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286000" y="31546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就像壁纸、地板、灯光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7200" y="3749040"/>
            <a:ext cx="8229600" cy="914400"/>
          </a:xfrm>
          <a:prstGeom prst="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57200" y="3749040"/>
            <a:ext cx="54864" cy="91440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38404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770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JavaScript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2286000" y="3840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智能系统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389120" y="384048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定义交互行为：点击响应、数据更新、动画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286000" y="425196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就像感应灯、自动门、电梯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24" name="Text 22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8 / 20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砌砖墙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后端 = 房子的地下管道和供电系统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用户看不见，但没有它房子无法运转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402336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11887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服务器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377440" y="19202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物业中心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2377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接收请求、返回响应的中央处理单元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754880" y="1828800"/>
            <a:ext cx="402336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54880" y="1828800"/>
            <a:ext cx="54864" cy="11887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/>
          <p:nvPr/>
        </p:nvSpPr>
        <p:spPr>
          <a:xfrm>
            <a:off x="4937760" y="19202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675120" y="19202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地下仓库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937760" y="2377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存储所有数据：用户信息、订单、内容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402336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3200400"/>
            <a:ext cx="54864" cy="11887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32918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77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API接口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37744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快递通道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40080" y="3749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前后端通信的桥梁，数据的出入口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754880" y="3200400"/>
            <a:ext cx="402336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754880" y="3200400"/>
            <a:ext cx="54864" cy="11887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3" name="Text 21"/>
          <p:cNvSpPr/>
          <p:nvPr/>
        </p:nvSpPr>
        <p:spPr>
          <a:xfrm>
            <a:off x="4937760" y="329184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认证授权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67512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门禁系统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937760" y="3749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登录验证、权限控制、安全保障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27" name="Text 25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9 / 20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砌砖墙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API接口 = 快递通道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前端通过API向后端「下单」，后端「发货」返回数据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393192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25603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HTTP方法 = 快递类型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3317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2E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645920" y="23317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查看快递 — 获取数据，不修改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27889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2E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POST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645920" y="27889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寄出快递 — 创建新数据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40080" y="32461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2E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645920" y="32461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修改快递 — 更新已有数据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40080" y="37033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2E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645920" y="370332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退回快递 — 删除数据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754880" y="1828800"/>
            <a:ext cx="393192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754880" y="1828800"/>
            <a:ext cx="54864" cy="25603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9" name="Text 17"/>
          <p:cNvSpPr/>
          <p:nvPr/>
        </p:nvSpPr>
        <p:spPr>
          <a:xfrm>
            <a:off x="4937760" y="19202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= 快递单格式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937760" y="228600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请求（下单）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"name": "张三",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"room": "301"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  <a:p>
            <a:pPr indent="0" marL="0">
              <a:buNone/>
            </a:pP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响应（发货）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"status": "success",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"data": {...}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10 / 20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请AI工头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和AI沟通 = 给工头下指令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提示词越清晰，AI「盖的房子」越符合你的要求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393192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25603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❌ 模糊指令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228600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"帮我做个网站"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1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问题：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做什么类型的网站？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给谁用的？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需要哪些功能？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用什么技术栈？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54880" y="1828800"/>
            <a:ext cx="393192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54880" y="1828800"/>
            <a:ext cx="54864" cy="25603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9202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清晰指令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60" y="228600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"用Vue3+Element Plus做一个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员工管理系统，包含：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登录页面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员工列表（支持搜索分页）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新增/编辑员工弹窗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对接REST API"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11 / 20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请AI工头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提示词工程 = 施工任务书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8229600" cy="502920"/>
          </a:xfrm>
          <a:prstGeom prst="rect">
            <a:avLst>
              <a:gd name="adj" fmla="val 909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554480"/>
            <a:ext cx="54864" cy="5029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62763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D2E4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88720" y="162763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角色设定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743200" y="1627632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你是一个10年经验的前端工程师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194560"/>
            <a:ext cx="8229600" cy="502920"/>
          </a:xfrm>
          <a:prstGeom prst="rect">
            <a:avLst>
              <a:gd name="adj" fmla="val 909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7200" y="2194560"/>
            <a:ext cx="54864" cy="502920"/>
          </a:xfrm>
          <a:prstGeom prst="rect">
            <a:avLst/>
          </a:prstGeom>
          <a:solidFill>
            <a:srgbClr val="9B4D6E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226771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B4D6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188720" y="226771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任务描述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743200" y="2267712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请帮我开发一个XX功能的页面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834640"/>
            <a:ext cx="8229600" cy="502920"/>
          </a:xfrm>
          <a:prstGeom prst="rect">
            <a:avLst>
              <a:gd name="adj" fmla="val 909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57200" y="2834640"/>
            <a:ext cx="54864" cy="502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290779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59669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188720" y="290779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技术约束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743200" y="2907792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使用Vue3 + TypeScript + Element Plus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3474720"/>
            <a:ext cx="8229600" cy="502920"/>
          </a:xfrm>
          <a:prstGeom prst="rect">
            <a:avLst>
              <a:gd name="adj" fmla="val 909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57200" y="3474720"/>
            <a:ext cx="54864" cy="5029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3547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770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188720" y="354787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输出要求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2743200" y="3547872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给出完整代码，包含注释说明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114800"/>
            <a:ext cx="8229600" cy="502920"/>
          </a:xfrm>
          <a:prstGeom prst="rect">
            <a:avLst>
              <a:gd name="adj" fmla="val 909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57200" y="4114800"/>
            <a:ext cx="54864" cy="502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27" name="Text 25"/>
          <p:cNvSpPr/>
          <p:nvPr/>
        </p:nvSpPr>
        <p:spPr>
          <a:xfrm>
            <a:off x="640080" y="418795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C262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188720" y="4187952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参考示例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2743200" y="4187952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参考这个效果：[附截图或链接]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57200" y="4572000"/>
            <a:ext cx="8229600" cy="27432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1" name="Text 29"/>
          <p:cNvSpPr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核心原则：像给新员工写需求文档一样写提示词——越详细越好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3" name="Text 31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12 / 20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装修验收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软件打包 = 验收封装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代码写好了，需要「打包」才能交付使用——就像装修完要验收、办证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8229600" cy="548640"/>
          </a:xfrm>
          <a:prstGeom prst="rect">
            <a:avLst>
              <a:gd name="adj" fmla="val 8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5486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8745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2E4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097280" y="18745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安装依赖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560320" y="1874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npm install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754880" y="187452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采购建材 — 下载项目需要的所有第三方库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514600"/>
            <a:ext cx="8229600" cy="548640"/>
          </a:xfrm>
          <a:prstGeom prst="rect">
            <a:avLst>
              <a:gd name="adj" fmla="val 8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514600"/>
            <a:ext cx="54864" cy="5486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5603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2E4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097280" y="25603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编译构建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560320" y="25603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npm run build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754880" y="256032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施工建造 — 把源代码编译成浏览器/系统可运行的文件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3200400"/>
            <a:ext cx="8229600" cy="548640"/>
          </a:xfrm>
          <a:prstGeom prst="rect">
            <a:avLst>
              <a:gd name="adj" fmla="val 8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57200" y="3200400"/>
            <a:ext cx="54864" cy="5486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2461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2E4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097280" y="32461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压缩优化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560320" y="32461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自动完成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754880" y="324612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精简装修 — 压缩代码、图片，减小体积加快加载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3886200"/>
            <a:ext cx="8229600" cy="548640"/>
          </a:xfrm>
          <a:prstGeom prst="rect">
            <a:avLst>
              <a:gd name="adj" fmla="val 8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57200" y="3886200"/>
            <a:ext cx="54864" cy="5486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3931920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D2E4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097280" y="393192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生成产物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560320" y="39319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dist/ 文件夹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754880" y="393192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交付钥匙 — 最终可部署的文件包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1" name="Text 29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13 / 20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装修验收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打包产物 = 交房清单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构建后dist/文件夹里每个文件的作用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11887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C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index.html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22860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入户大门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26060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入口页面，浏览器第一个加载的文件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91840" y="18288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91840" y="1828800"/>
            <a:ext cx="54864" cy="11887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3" name="Text 11"/>
          <p:cNvSpPr/>
          <p:nvPr/>
        </p:nvSpPr>
        <p:spPr>
          <a:xfrm>
            <a:off x="347472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assets/*.js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74720" y="22860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电路走线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474720" y="26060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编译后的JavaScript逻辑代码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126480" y="18288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26480" y="1828800"/>
            <a:ext cx="54864" cy="11887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8" name="Text 16"/>
          <p:cNvSpPr/>
          <p:nvPr/>
        </p:nvSpPr>
        <p:spPr>
          <a:xfrm>
            <a:off x="6309360" y="19202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B82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assets/*.css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309360" y="22860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装修方案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309360" y="26060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编译后的样式表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57200" y="32004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57200" y="3200400"/>
            <a:ext cx="54864" cy="11887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assets/*.png/jpg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40080" y="36576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装饰画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40080" y="39776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图片资源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291840" y="32004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291840" y="3200400"/>
            <a:ext cx="54864" cy="11887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28" name="Text 26"/>
          <p:cNvSpPr/>
          <p:nvPr/>
        </p:nvSpPr>
        <p:spPr>
          <a:xfrm>
            <a:off x="3474720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favicon.ico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474720" y="36576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门牌号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474720" y="39776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浏览器标签页小图标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126480" y="3200400"/>
            <a:ext cx="2560320" cy="1188720"/>
          </a:xfrm>
          <a:prstGeom prst="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126480" y="3200400"/>
            <a:ext cx="54864" cy="1188720"/>
          </a:xfrm>
          <a:prstGeom prst="rect">
            <a:avLst/>
          </a:prstGeom>
          <a:solidFill>
            <a:srgbClr val="8B5CF6"/>
          </a:solidFill>
          <a:ln/>
        </p:spPr>
      </p:sp>
      <p:sp>
        <p:nvSpPr>
          <p:cNvPr id="33" name="Text 31"/>
          <p:cNvSpPr/>
          <p:nvPr/>
        </p:nvSpPr>
        <p:spPr>
          <a:xfrm>
            <a:off x="6309360" y="3291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B5CF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manifest.json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309360" y="36576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房产证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309360" y="39776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PWA配置，声明应用信息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7" name="Text 35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14 / 20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交付入住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网站上线 = 房子挂门牌号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让别人能通过网址访问你的「房子」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8229600" cy="457200"/>
          </a:xfrm>
          <a:prstGeom prst="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45720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8562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97280" y="185623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买域名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286000" y="185623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选门牌号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474720" y="185623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 myapp.com，在阿里云/腾讯云购买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583680" y="1856232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万网/Namesilo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57200" y="2377440"/>
            <a:ext cx="8229600" cy="457200"/>
          </a:xfrm>
          <a:prstGeom prst="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57200" y="2377440"/>
            <a:ext cx="54864" cy="45720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24048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97280" y="240487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租服务器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286000" y="240487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租地皮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474720" y="240487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云服务器ECS 或 静态托管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583680" y="2404872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阿里云/Vercel/Netlify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457200" y="2926080"/>
            <a:ext cx="8229600" cy="457200"/>
          </a:xfrm>
          <a:prstGeom prst="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57200" y="2926080"/>
            <a:ext cx="54864" cy="45720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" y="29535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97280" y="295351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上传文件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286000" y="295351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搬家具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474720" y="295351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把dist/文件上传到服务器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583680" y="2953512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scp / FTP / CI自动部署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457200" y="3474720"/>
            <a:ext cx="8229600" cy="457200"/>
          </a:xfrm>
          <a:prstGeom prst="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457200" y="3474720"/>
            <a:ext cx="54864" cy="45720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35021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097280" y="350215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DNS解析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2286000" y="350215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挂门牌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3474720" y="350215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域名指向服务器IP地址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6583680" y="3502152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A记录 / CNAME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57200" y="4023360"/>
            <a:ext cx="8229600" cy="457200"/>
          </a:xfrm>
          <a:prstGeom prst="rect">
            <a:avLst>
              <a:gd name="adj" fmla="val 10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6" name="Text 34"/>
          <p:cNvSpPr/>
          <p:nvPr/>
        </p:nvSpPr>
        <p:spPr>
          <a:xfrm>
            <a:off x="640080" y="40507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097280" y="405079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配HTTPS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2286000" y="4050792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装安保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3474720" y="405079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SSL证书，让访问更安全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583680" y="4050792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Let's Encrypt 免费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42" name="Text 40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15 / 20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交付入住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做App = 盖移动版小别墅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网站包一层「壳」就变成了App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265176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25603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原生App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22860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独栋别墅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260604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用Java/Kotlin(Android)或Swift(iOS)直接开发，性能最好，成本最高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40080" y="34747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D2E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Android Studio / Xcode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3337560" y="1828800"/>
            <a:ext cx="265176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337560" y="1828800"/>
            <a:ext cx="54864" cy="25603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/>
          <p:nvPr/>
        </p:nvSpPr>
        <p:spPr>
          <a:xfrm>
            <a:off x="3520440" y="1920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混合App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20440" y="22860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精装修公寓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520440" y="260604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网页+原生壳，一套代码两端运行，性价比最高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520440" y="34747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UniApp / Capacitor / Cordova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217920" y="1828800"/>
            <a:ext cx="265176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17920" y="1828800"/>
            <a:ext cx="54864" cy="25603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0" y="1920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77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跨平台App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0800" y="22860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模块化房屋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400800" y="260604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用一套框架生成原生组件，接近原生体验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400800" y="34747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React Native / Flutter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25" name="Text 23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16 / 20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交付入住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做EXE = 盖Windows版独立屋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把网页应用打包成Windows可执行程序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393192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256032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 方案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2286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网页 + 浏览器壳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265176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 npm install electron --save-dev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 配置 main.js (窗口大小等)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 npm run build (打包)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 生成 .exe 安装包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754880" y="1828800"/>
            <a:ext cx="393192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54880" y="1828800"/>
            <a:ext cx="54864" cy="2560320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3" name="Text 11"/>
          <p:cNvSpPr/>
          <p:nvPr/>
        </p:nvSpPr>
        <p:spPr>
          <a:xfrm>
            <a:off x="4937760" y="192024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77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Tauri 方案 (更轻量)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937760" y="2286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网页 + 系统原生壳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37760" y="265176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 npm create tauri-app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 前端用Vue/React开发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 cargo tauri build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05966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 生成 .exe / .msi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7200" y="4572000"/>
            <a:ext cx="8229600" cy="27432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类比：Electron = 带装修的精装房(大) | Tauri = 毛坯+自装(小而快)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17 / 20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交付入住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做鸿蒙App = 盖大型科技企业智慧屋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280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鸿蒙(HarmonyOS) — 大型科技企业自研操作系统，一次开发多端部署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8229600" cy="2560320"/>
          </a:xfrm>
          <a:prstGeom prst="rect">
            <a:avLst>
              <a:gd name="adj" fmla="val 17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828800"/>
            <a:ext cx="54864" cy="25603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9202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鸿蒙开发核心概念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23774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开发语言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920240" y="23774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ArkTS (TypeScript扩展)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931920" y="237744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(施工语言)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663440" y="23774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开发框架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943600" y="23774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ArkUI (声明式UI)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955280" y="237744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(施工方法)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40080" y="297180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开发工具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920240" y="297180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DevEco Studio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931920" y="297180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(施工工具)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663440" y="297180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打包格式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943600" y="297180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.hap (HarmonyOS Ability Package)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955280" y="297180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(交房封装)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40080" y="356616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核心概念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920240" y="35661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Ability = 一个功能模块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931920" y="356616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(房间)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663440" y="356616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发布渠道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943600" y="35661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大型科技企业应用市场 (AppGallery)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955280" y="356616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(房产中介)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28" name="Text 26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18 / 20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全流程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从代码到用户手中 — 完整流程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74320" y="1645920"/>
            <a:ext cx="1280160" cy="1645920"/>
          </a:xfrm>
          <a:prstGeom prst="rect">
            <a:avLst>
              <a:gd name="adj" fmla="val 3571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65760" y="173736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💻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65760" y="22860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写代码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65760" y="26517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施工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508760" y="21031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737360" y="1645920"/>
            <a:ext cx="1280160" cy="1645920"/>
          </a:xfrm>
          <a:prstGeom prst="rect">
            <a:avLst>
              <a:gd name="adj" fmla="val 3571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828800" y="173736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📋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828800" y="22860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B4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版本管理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828800" y="26517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施工记录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971800" y="21031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</a:rPr>
              <a:t>→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200400" y="1645920"/>
            <a:ext cx="1280160" cy="1645920"/>
          </a:xfrm>
          <a:prstGeom prst="rect">
            <a:avLst>
              <a:gd name="adj" fmla="val 3571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291840" y="173736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📦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291840" y="22860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构建打包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291840" y="26517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验收封装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434840" y="21031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663440" y="1645920"/>
            <a:ext cx="1280160" cy="1645920"/>
          </a:xfrm>
          <a:prstGeom prst="rect">
            <a:avLst>
              <a:gd name="adj" fmla="val 3571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754880" y="173736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🔍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4754880" y="22860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754880" y="26517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质检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897880" y="21031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</a:rPr>
              <a:t>→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126480" y="1645920"/>
            <a:ext cx="1280160" cy="1645920"/>
          </a:xfrm>
          <a:prstGeom prst="rect">
            <a:avLst>
              <a:gd name="adj" fmla="val 3571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217920" y="173736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🚀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6217920" y="22860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部署上线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217920" y="26517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交房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360920" y="210312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D2E46"/>
                </a:solidFill>
              </a:rPr>
              <a:t>→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7589520" y="1645920"/>
            <a:ext cx="1280160" cy="1645920"/>
          </a:xfrm>
          <a:prstGeom prst="rect">
            <a:avLst>
              <a:gd name="adj" fmla="val 3571"/>
            </a:avLst>
          </a:prstGeom>
          <a:solidFill>
            <a:srgbClr val="F5E6EC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7680960" y="173736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🏠</a:t>
            </a:r>
            <a:endParaRPr lang="en-US" sz="2400" dirty="0"/>
          </a:p>
        </p:txBody>
      </p:sp>
      <p:sp>
        <p:nvSpPr>
          <p:cNvPr id="32" name="Text 30"/>
          <p:cNvSpPr/>
          <p:nvPr/>
        </p:nvSpPr>
        <p:spPr>
          <a:xfrm>
            <a:off x="7680960" y="22860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用户使用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680960" y="26517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入住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57200" y="3566160"/>
            <a:ext cx="8229600" cy="914400"/>
          </a:xfrm>
          <a:prstGeom prst="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57200" y="3566160"/>
            <a:ext cx="54864" cy="914400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36" name="Text 34"/>
          <p:cNvSpPr/>
          <p:nvPr/>
        </p:nvSpPr>
        <p:spPr>
          <a:xfrm>
            <a:off x="640080" y="36118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关键工具速查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2468880" y="36118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 Code (编辑器)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4114800" y="36118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 (版本管理)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5760720" y="36118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npm/yarn (包管理)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7406640" y="36118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Vite/Webpack (构建)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2468880" y="39776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Jest (测试)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4114800" y="39776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Docker (容器化)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5760720" y="39776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Nginx (服务器)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7406640" y="39776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CI/CD (自动化)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46" name="Text 44"/>
          <p:cNvSpPr/>
          <p:nvPr/>
        </p:nvSpPr>
        <p:spPr>
          <a:xfrm>
            <a:off x="7772400" y="4754880"/>
            <a:ext cx="109728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</a:rPr>
              <a:t>19 / 20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274320" y="4754880"/>
            <a:ext cx="54864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AAAAA"/>
                </a:solidFill>
              </a:rPr>
              <a:t>AI全民化培训 — 从零到一：用AI盖一座软件大厦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645920"/>
            <a:ext cx="9144000" cy="36576"/>
          </a:xfrm>
          <a:prstGeom prst="rect">
            <a:avLst/>
          </a:prstGeom>
          <a:solidFill>
            <a:srgbClr val="6D2E46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45720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9B4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今天你学会了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91440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用AI盖一座软件大厦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31520" y="192024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D2E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编程基础 = 盖房子的地基（变量/函数/循环/条件）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" y="2304288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B4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项目结构 = 设计图纸（每个文件夹都有明确用途）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688336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596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前端后端 = 看得见的装修 + 看不见的管道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31520" y="3072384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977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API接口 = 快递通道（JSON是快递单格式）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31520" y="3456432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AI沟通 = 给工头写清晰的施工任务书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840480"/>
            <a:ext cx="7680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打包发布 = 验收交房（网站/App/EXE/鸿蒙）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31520" y="4297680"/>
            <a:ext cx="7680960" cy="27432"/>
          </a:xfrm>
          <a:prstGeom prst="rect">
            <a:avLst/>
          </a:prstGeom>
          <a:solidFill>
            <a:srgbClr val="9B4D6E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下一步：打开AI助手，说出你的第一个需求，开始盖你的软件大厦！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从零到一：用AI盖一座软件大厦</dc:title>
  <dc:subject>PptxGenJS Presentation</dc:subject>
  <dc:creator>Document Governance Team</dc:creator>
  <cp:lastModifiedBy>Document Governance Team</cp:lastModifiedBy>
  <cp:revision>1</cp:revision>
  <dcterms:created xsi:type="dcterms:W3CDTF">2026-06-26T07:28:03Z</dcterms:created>
  <dcterms:modified xsi:type="dcterms:W3CDTF">2026-06-26T07:28:03Z</dcterms:modified>
</cp:coreProperties>
</file>